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9" r:id="rId2"/>
    <p:sldId id="262" r:id="rId3"/>
    <p:sldId id="270" r:id="rId4"/>
    <p:sldId id="265" r:id="rId5"/>
    <p:sldId id="272" r:id="rId6"/>
    <p:sldId id="264" r:id="rId7"/>
    <p:sldId id="273" r:id="rId8"/>
    <p:sldId id="27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7DE3"/>
    <a:srgbClr val="A463D6"/>
    <a:srgbClr val="8847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11A0C-B90E-42D1-D5C7-1A85080E87F3}" v="118" dt="2023-10-02T02:35:12.813"/>
    <p1510:client id="{05487BF0-41EB-9A9A-E7D1-6F80CC1D4DCF}" v="2" dt="2023-09-16T02:18:22.320"/>
    <p1510:client id="{098898F5-AF2D-B790-350D-98D7667F99E3}" v="196" dt="2023-09-15T08:03:54.378"/>
    <p1510:client id="{16A23E30-7A7E-C672-5043-B487AB5BA316}" v="10" dt="2023-10-03T04:51:36.836"/>
    <p1510:client id="{1C5905A3-2825-246A-3459-8D6E36411DFE}" v="326" dt="2023-10-02T16:23:14.132"/>
    <p1510:client id="{23ECD095-82E3-5BB4-0C35-E087ABF877B3}" v="185" dt="2023-09-16T05:26:07.835"/>
    <p1510:client id="{3ED231DC-9491-C976-196E-625F704D5006}" v="43" dt="2023-10-02T13:34:20.011"/>
    <p1510:client id="{3EE67575-4127-C64A-B16D-C4014BE940A0}" v="496" dt="2023-09-15T14:12:10.464"/>
    <p1510:client id="{3FC06A08-AF1B-49F1-0304-D3015F4777FD}" v="90" dt="2023-10-02T02:08:59.224"/>
    <p1510:client id="{4B661414-BB1E-F163-F41F-6EF99A1F264A}" v="322" dt="2023-10-03T15:37:53.403"/>
    <p1510:client id="{59A0807E-2432-6826-717F-FA4F77356A29}" v="312" dt="2023-09-21T14:50:03.747"/>
    <p1510:client id="{71548F9F-01A1-8A9F-F0F7-390BA9E8F483}" v="144" dt="2023-10-02T13:01:07.600"/>
    <p1510:client id="{72A32582-5D70-0225-24AD-C36C77805942}" v="85" dt="2023-10-02T16:07:48.097"/>
    <p1510:client id="{906FE1ED-E669-7B74-74FE-531DE3281CB7}" v="32" dt="2023-10-02T06:46:44.964"/>
    <p1510:client id="{A2325CB7-F484-BAF8-F04C-90E85F39A986}" v="56" dt="2023-10-02T07:35:36.459"/>
    <p1510:client id="{A56AE294-0978-B88D-1240-44815A90CD91}" v="163" dt="2023-09-16T11:26:11.406"/>
    <p1510:client id="{AEADADEB-1414-21BB-F82F-BBE5541D56E1}" v="634" dt="2023-10-02T16:38:06.992"/>
    <p1510:client id="{AF75CB2E-4354-6AB6-6DC9-8250775339F2}" v="232" dt="2023-09-30T04:19:24.445"/>
    <p1510:client id="{B79A756C-BFD6-71D9-D28F-A39887ED74CB}" v="134" dt="2023-09-16T08:38:11.529"/>
    <p1510:client id="{C0F35C05-85F7-6CA5-F8C4-38601E5F6B05}" v="104" dt="2023-09-15T05:34:27.018"/>
    <p1510:client id="{CC5079AE-8531-C7BE-354D-C84E16C6FD0C}" v="49" dt="2023-10-02T02:40:15.278"/>
    <p1510:client id="{D93B3AEC-86A7-1A9D-970F-AB99CBDA1501}" v="222" dt="2023-10-01T12:04:21.934"/>
    <p1510:client id="{E878322F-A57F-7736-1291-FB7EA21A4678}" v="224" dt="2023-10-02T06:38:18.487"/>
    <p1510:client id="{ECDEA263-984A-18E8-0DB4-E6FF9B10066B}" v="754" dt="2023-09-16T04:09:45.165"/>
    <p1510:client id="{F43A5605-AE72-47D3-1B1B-49A50AADA6C7}" v="270" dt="2023-10-03T15:56:48.050"/>
    <p1510:client id="{F5A9565B-111A-4B01-D032-80726EF9C612}" v="3349" dt="2023-10-03T04:49:22.435"/>
    <p1510:client id="{FAC1D0A6-406A-4358-9E17-C1600D63D634}" v="51" dt="2023-10-03T16:23:54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95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939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461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529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9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71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293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2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90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924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976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6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jpe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1DA9CD-5475-67A2-07F2-97116DB73C4D}"/>
              </a:ext>
            </a:extLst>
          </p:cNvPr>
          <p:cNvSpPr/>
          <p:nvPr/>
        </p:nvSpPr>
        <p:spPr>
          <a:xfrm>
            <a:off x="8374324" y="3009465"/>
            <a:ext cx="3566160" cy="99568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3 VS 3으로 맵 </a:t>
            </a:r>
            <a:r>
              <a:rPr lang="en-US" sz="1500" dirty="0" err="1">
                <a:solidFill>
                  <a:schemeClr val="tx1"/>
                </a:solidFill>
                <a:latin typeface="Malgun Gothic"/>
                <a:ea typeface="Malgun Gothic"/>
              </a:rPr>
              <a:t>중앙에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500" dirty="0" err="1">
                <a:solidFill>
                  <a:schemeClr val="tx1"/>
                </a:solidFill>
                <a:latin typeface="Malgun Gothic"/>
                <a:ea typeface="Malgun Gothic"/>
              </a:rPr>
              <a:t>있는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500" dirty="0" err="1">
                <a:solidFill>
                  <a:schemeClr val="tx1"/>
                </a:solidFill>
                <a:latin typeface="Malgun Gothic"/>
                <a:ea typeface="Malgun Gothic"/>
              </a:rPr>
              <a:t>젬을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ko-KR" altLang="en-US" sz="1500">
              <a:solidFill>
                <a:schemeClr val="tx1"/>
              </a:solidFill>
              <a:latin typeface="Calibri"/>
              <a:ea typeface="맑은 고딕"/>
              <a:cs typeface="Calibri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일정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500" dirty="0" err="1">
                <a:solidFill>
                  <a:schemeClr val="tx1"/>
                </a:solidFill>
                <a:latin typeface="Malgun Gothic"/>
                <a:ea typeface="Malgun Gothic"/>
              </a:rPr>
              <a:t>수치까지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500" dirty="0" err="1">
                <a:solidFill>
                  <a:schemeClr val="tx1"/>
                </a:solidFill>
                <a:latin typeface="Malgun Gothic"/>
                <a:ea typeface="Malgun Gothic"/>
              </a:rPr>
              <a:t>모아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500" dirty="0" err="1">
                <a:solidFill>
                  <a:schemeClr val="tx1"/>
                </a:solidFill>
                <a:latin typeface="Malgun Gothic"/>
                <a:ea typeface="Malgun Gothic"/>
              </a:rPr>
              <a:t>일정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500" dirty="0" err="1">
                <a:solidFill>
                  <a:schemeClr val="tx1"/>
                </a:solidFill>
                <a:latin typeface="Malgun Gothic"/>
                <a:ea typeface="Malgun Gothic"/>
              </a:rPr>
              <a:t>시간동안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ko-KR" altLang="en-US" sz="1500" dirty="0">
              <a:solidFill>
                <a:schemeClr val="tx1"/>
              </a:solidFill>
              <a:latin typeface="Calibri"/>
              <a:ea typeface="맑은 고딕"/>
              <a:cs typeface="Calibri"/>
            </a:endParaRPr>
          </a:p>
          <a:p>
            <a:pPr algn="ctr"/>
            <a:r>
              <a:rPr lang="en-US" sz="1500" dirty="0" err="1">
                <a:solidFill>
                  <a:schemeClr val="tx1"/>
                </a:solidFill>
                <a:latin typeface="Malgun Gothic"/>
                <a:ea typeface="Malgun Gothic"/>
              </a:rPr>
              <a:t>보유하고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500" dirty="0" err="1">
                <a:solidFill>
                  <a:schemeClr val="tx1"/>
                </a:solidFill>
                <a:latin typeface="Malgun Gothic"/>
                <a:ea typeface="Malgun Gothic"/>
              </a:rPr>
              <a:t>있으면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500" dirty="0" err="1">
                <a:solidFill>
                  <a:schemeClr val="tx1"/>
                </a:solidFill>
                <a:latin typeface="Malgun Gothic"/>
                <a:ea typeface="Malgun Gothic"/>
              </a:rPr>
              <a:t>승리하는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500" dirty="0" err="1">
                <a:solidFill>
                  <a:schemeClr val="tx1"/>
                </a:solidFill>
                <a:latin typeface="Malgun Gothic"/>
                <a:ea typeface="Malgun Gothic"/>
              </a:rPr>
              <a:t>모드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.</a:t>
            </a:r>
            <a:r>
              <a:rPr lang="en-US" altLang="ko-KR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ko-KR" altLang="en-US" sz="1500">
              <a:solidFill>
                <a:schemeClr val="tx1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638D58-213C-381E-2345-7F7669BCD047}"/>
              </a:ext>
            </a:extLst>
          </p:cNvPr>
          <p:cNvSpPr/>
          <p:nvPr/>
        </p:nvSpPr>
        <p:spPr>
          <a:xfrm>
            <a:off x="8996624" y="2479874"/>
            <a:ext cx="2225040" cy="528320"/>
          </a:xfrm>
          <a:prstGeom prst="rect">
            <a:avLst/>
          </a:prstGeom>
          <a:solidFill>
            <a:srgbClr val="B77D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 b="1" i="1" dirty="0">
                <a:solidFill>
                  <a:schemeClr val="tx1"/>
                </a:solidFill>
                <a:latin typeface="Malgun Gothic"/>
                <a:ea typeface="Malgun Gothic"/>
              </a:rPr>
              <a:t>젬 </a:t>
            </a:r>
            <a:r>
              <a:rPr lang="en-US" altLang="ko-KR" sz="2000" b="1" i="1" dirty="0" err="1">
                <a:solidFill>
                  <a:schemeClr val="tx1"/>
                </a:solidFill>
                <a:latin typeface="Malgun Gothic"/>
                <a:ea typeface="Malgun Gothic"/>
              </a:rPr>
              <a:t>그랩</a:t>
            </a:r>
            <a:r>
              <a:rPr lang="en-US" altLang="ko-KR" sz="1600" b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16D727-19CE-C292-6C3F-BB5106C765CC}"/>
              </a:ext>
            </a:extLst>
          </p:cNvPr>
          <p:cNvSpPr/>
          <p:nvPr/>
        </p:nvSpPr>
        <p:spPr>
          <a:xfrm>
            <a:off x="4300164" y="2999305"/>
            <a:ext cx="3566160" cy="9855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  <a:latin typeface="Malgun Gothic"/>
                <a:ea typeface="Malgun Gothic"/>
              </a:rPr>
              <a:t>중앙에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놓인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축구공을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상대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팀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골대에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넣어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먼저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2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골을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선취하면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altLang="ko-KR" dirty="0">
              <a:solidFill>
                <a:schemeClr val="tx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이기는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500" dirty="0" err="1">
                <a:solidFill>
                  <a:schemeClr val="tx1"/>
                </a:solidFill>
                <a:latin typeface="Malgun Gothic"/>
                <a:ea typeface="Malgun Gothic"/>
              </a:rPr>
              <a:t>모드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. </a:t>
            </a:r>
            <a:r>
              <a:rPr lang="en-US" sz="1500" dirty="0" err="1">
                <a:solidFill>
                  <a:schemeClr val="tx1"/>
                </a:solidFill>
                <a:latin typeface="Malgun Gothic"/>
                <a:ea typeface="Malgun Gothic"/>
              </a:rPr>
              <a:t>포지션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500" dirty="0" err="1">
                <a:solidFill>
                  <a:schemeClr val="tx1"/>
                </a:solidFill>
                <a:latin typeface="Malgun Gothic"/>
                <a:ea typeface="Malgun Gothic"/>
              </a:rPr>
              <a:t>개념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500" dirty="0" err="1">
                <a:solidFill>
                  <a:schemeClr val="tx1"/>
                </a:solidFill>
                <a:latin typeface="Malgun Gothic"/>
                <a:ea typeface="Malgun Gothic"/>
              </a:rPr>
              <a:t>없이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dirty="0">
              <a:solidFill>
                <a:schemeClr val="tx1"/>
              </a:solidFill>
              <a:latin typeface="Calibri" panose="020F0502020204030204"/>
              <a:ea typeface="Calibri"/>
              <a:cs typeface="Calibri"/>
            </a:endParaRPr>
          </a:p>
          <a:p>
            <a:pPr algn="ctr"/>
            <a:r>
              <a:rPr lang="en-US" sz="1500" dirty="0" err="1">
                <a:solidFill>
                  <a:schemeClr val="tx1"/>
                </a:solidFill>
                <a:latin typeface="Malgun Gothic"/>
                <a:ea typeface="Malgun Gothic"/>
              </a:rPr>
              <a:t>누구나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공격/</a:t>
            </a:r>
            <a:r>
              <a:rPr lang="en-US" sz="1500" dirty="0" err="1">
                <a:solidFill>
                  <a:schemeClr val="tx1"/>
                </a:solidFill>
                <a:latin typeface="Malgun Gothic"/>
                <a:ea typeface="Malgun Gothic"/>
              </a:rPr>
              <a:t>수비를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할 수 </a:t>
            </a:r>
            <a:r>
              <a:rPr lang="en-US" sz="1500" dirty="0" err="1">
                <a:solidFill>
                  <a:schemeClr val="tx1"/>
                </a:solidFill>
                <a:latin typeface="Malgun Gothic"/>
                <a:ea typeface="Malgun Gothic"/>
              </a:rPr>
              <a:t>있음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.</a:t>
            </a:r>
            <a:endParaRPr lang="en-US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4EDE7D-AEDD-3F8B-46CD-2558866DF89A}"/>
              </a:ext>
            </a:extLst>
          </p:cNvPr>
          <p:cNvSpPr/>
          <p:nvPr/>
        </p:nvSpPr>
        <p:spPr>
          <a:xfrm>
            <a:off x="4912304" y="2469714"/>
            <a:ext cx="2184400" cy="528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 b="1" i="1" dirty="0" err="1">
                <a:solidFill>
                  <a:schemeClr val="tx1"/>
                </a:solidFill>
                <a:latin typeface="Malgun Gothic"/>
                <a:ea typeface="Malgun Gothic"/>
              </a:rPr>
              <a:t>브롤</a:t>
            </a:r>
            <a:r>
              <a:rPr lang="en-US" altLang="ko-KR" sz="2000" b="1" i="1" dirty="0">
                <a:solidFill>
                  <a:schemeClr val="tx1"/>
                </a:solidFill>
                <a:latin typeface="Malgun Gothic"/>
                <a:ea typeface="Malgun Gothic"/>
              </a:rPr>
              <a:t> 볼 </a:t>
            </a:r>
            <a:r>
              <a:rPr lang="en-US" altLang="ko-KR" sz="1600" b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BC8133-E914-B2B1-3081-3D04AD9C4AD0}"/>
              </a:ext>
            </a:extLst>
          </p:cNvPr>
          <p:cNvSpPr/>
          <p:nvPr/>
        </p:nvSpPr>
        <p:spPr>
          <a:xfrm>
            <a:off x="256484" y="2999305"/>
            <a:ext cx="3566160" cy="965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500" dirty="0">
              <a:solidFill>
                <a:schemeClr val="tx1"/>
              </a:solidFill>
              <a:latin typeface="Malgun Gothic"/>
              <a:ea typeface="Malgun Gothic"/>
            </a:endParaRP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10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명의</a:t>
            </a:r>
            <a:r>
              <a:rPr lang="en-US" altLang="ko-KR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플레이어끼리</a:t>
            </a:r>
            <a:r>
              <a:rPr lang="en-US" altLang="ko-KR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싸우며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,</a:t>
            </a:r>
            <a:r>
              <a:rPr lang="en-US" altLang="ko-KR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마지막</a:t>
            </a: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까지</a:t>
            </a:r>
            <a:r>
              <a:rPr lang="en-US" altLang="ko-KR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살아남아야</a:t>
            </a:r>
            <a:r>
              <a:rPr lang="en-US" altLang="ko-KR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하는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500" dirty="0" err="1">
                <a:solidFill>
                  <a:schemeClr val="tx1"/>
                </a:solidFill>
                <a:latin typeface="Malgun Gothic"/>
                <a:ea typeface="Malgun Gothic"/>
              </a:rPr>
              <a:t>모드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개인전과</a:t>
            </a:r>
            <a:r>
              <a:rPr lang="en-US" altLang="ko-KR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>
              <a:solidFill>
                <a:schemeClr val="tx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2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명이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다른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 4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팀과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싸우는</a:t>
            </a: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</a:rPr>
              <a:t>듀오</a:t>
            </a:r>
            <a:r>
              <a:rPr lang="en-US" altLang="ko-KR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dirty="0">
              <a:solidFill>
                <a:schemeClr val="tx1"/>
              </a:solidFill>
              <a:latin typeface="Calibri" panose="020F0502020204030204"/>
              <a:ea typeface="Calibri"/>
              <a:cs typeface="Calibri"/>
            </a:endParaRPr>
          </a:p>
          <a:p>
            <a:pPr algn="ctr"/>
            <a:r>
              <a:rPr lang="en-US" altLang="ko-KR" sz="1500" dirty="0" err="1">
                <a:solidFill>
                  <a:schemeClr val="tx1"/>
                </a:solidFill>
                <a:latin typeface="Malgun Gothic"/>
                <a:ea typeface="Malgun Gothic"/>
              </a:rPr>
              <a:t>쇼다운이</a:t>
            </a:r>
            <a:r>
              <a:rPr lang="en-US" altLang="ko-KR" sz="1500" dirty="0">
                <a:solidFill>
                  <a:schemeClr val="tx1"/>
                </a:solidFill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Malgun Gothic"/>
                <a:ea typeface="Malgun Gothic"/>
              </a:rPr>
              <a:t>있음</a:t>
            </a:r>
            <a:r>
              <a:rPr lang="en-US" altLang="ko-KR" sz="1500" dirty="0">
                <a:solidFill>
                  <a:schemeClr val="tx1"/>
                </a:solidFill>
                <a:latin typeface="Malgun Gothic"/>
                <a:ea typeface="Malgun Gothic"/>
              </a:rPr>
              <a:t>.</a:t>
            </a:r>
            <a:endParaRPr lang="en-US">
              <a:solidFill>
                <a:schemeClr val="tx1"/>
              </a:solidFill>
              <a:ea typeface="Calibri"/>
              <a:cs typeface="Calibri"/>
            </a:endParaRPr>
          </a:p>
          <a:p>
            <a:pPr algn="ctr"/>
            <a:endParaRPr lang="en-US" altLang="ko-KR" sz="1200">
              <a:solidFill>
                <a:schemeClr val="tx1"/>
              </a:solidFill>
              <a:latin typeface="Malgun Gothic"/>
              <a:ea typeface="Malgun Gothic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1E690F-82A3-3551-5693-E9FEEF8169AF}"/>
              </a:ext>
            </a:extLst>
          </p:cNvPr>
          <p:cNvSpPr/>
          <p:nvPr/>
        </p:nvSpPr>
        <p:spPr>
          <a:xfrm>
            <a:off x="858464" y="2418914"/>
            <a:ext cx="2235200" cy="5689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 b="1" i="1" dirty="0" err="1">
                <a:solidFill>
                  <a:schemeClr val="tx1"/>
                </a:solidFill>
                <a:latin typeface="Malgun Gothic"/>
                <a:ea typeface="Malgun Gothic"/>
              </a:rPr>
              <a:t>쇼다운</a:t>
            </a:r>
            <a:r>
              <a:rPr lang="en-US" altLang="ko-KR" sz="1600" b="1" i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909C5-7C69-7FEA-2791-176EB1CE4401}"/>
              </a:ext>
            </a:extLst>
          </p:cNvPr>
          <p:cNvSpPr txBox="1"/>
          <p:nvPr/>
        </p:nvSpPr>
        <p:spPr>
          <a:xfrm>
            <a:off x="3484880" y="487680"/>
            <a:ext cx="54356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latin typeface="Malgun Gothic"/>
                <a:ea typeface="맑은 고딕"/>
              </a:rPr>
              <a:t>게임사가 제공하는 게임 모드 순서</a:t>
            </a:r>
          </a:p>
        </p:txBody>
      </p:sp>
      <p:pic>
        <p:nvPicPr>
          <p:cNvPr id="6" name="그림 5" descr="클립아트, 상징, 로고, 그래픽이(가) 표시된 사진&#10;&#10;자동 생성된 설명">
            <a:extLst>
              <a:ext uri="{FF2B5EF4-FFF2-40B4-BE49-F238E27FC236}">
                <a16:creationId xmlns:a16="http://schemas.microsoft.com/office/drawing/2014/main" id="{9261FE8C-4EB9-4FBE-EEA7-52A4FE03F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420797"/>
            <a:ext cx="599440" cy="563526"/>
          </a:xfrm>
          <a:prstGeom prst="rect">
            <a:avLst/>
          </a:prstGeom>
        </p:spPr>
      </p:pic>
      <p:pic>
        <p:nvPicPr>
          <p:cNvPr id="9" name="그림 8" descr="그래픽, 원, 클립아트, 그래픽 디자인이(가) 표시된 사진&#10;&#10;자동 생성된 설명">
            <a:extLst>
              <a:ext uri="{FF2B5EF4-FFF2-40B4-BE49-F238E27FC236}">
                <a16:creationId xmlns:a16="http://schemas.microsoft.com/office/drawing/2014/main" id="{661A5CAF-E69D-4F06-5F34-37E12C37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2432487"/>
            <a:ext cx="609600" cy="5198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373CBA-D6BE-BB6F-E6EE-4A543B69B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2430666"/>
            <a:ext cx="619760" cy="523467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A23300D-A56A-CAD5-A625-12ABF21A9BA1}"/>
              </a:ext>
            </a:extLst>
          </p:cNvPr>
          <p:cNvCxnSpPr>
            <a:cxnSpLocks/>
          </p:cNvCxnSpPr>
          <p:nvPr/>
        </p:nvCxnSpPr>
        <p:spPr>
          <a:xfrm>
            <a:off x="2116582" y="1718322"/>
            <a:ext cx="8179162" cy="32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9726C1-9978-CE5E-2863-570C596D6ADE}"/>
              </a:ext>
            </a:extLst>
          </p:cNvPr>
          <p:cNvSpPr/>
          <p:nvPr/>
        </p:nvSpPr>
        <p:spPr>
          <a:xfrm>
            <a:off x="2910784" y="4806514"/>
            <a:ext cx="6177280" cy="782320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게임사가 신규 유저를 위해 제공하는 게임모드 순서를 분석하고 </a:t>
            </a:r>
            <a:endParaRPr lang="ko-KR"/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어떻게 진입장벽을 낮추고 플레이를 유도하는지 분석.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FF33EF-AF63-F7F3-708C-A530370CD75E}"/>
              </a:ext>
            </a:extLst>
          </p:cNvPr>
          <p:cNvSpPr txBox="1"/>
          <p:nvPr/>
        </p:nvSpPr>
        <p:spPr>
          <a:xfrm>
            <a:off x="8178799" y="6248400"/>
            <a:ext cx="3759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latin typeface="Malgun Gothic"/>
                <a:ea typeface="맑은 고딕"/>
              </a:rPr>
              <a:t>B877004_김영신_게임모드분석</a:t>
            </a:r>
          </a:p>
        </p:txBody>
      </p:sp>
    </p:spTree>
    <p:extLst>
      <p:ext uri="{BB962C8B-B14F-4D97-AF65-F5344CB8AC3E}">
        <p14:creationId xmlns:p14="http://schemas.microsoft.com/office/powerpoint/2010/main" val="3096183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D7AF46D-05D2-F985-A9B7-04B598B2401F}"/>
              </a:ext>
            </a:extLst>
          </p:cNvPr>
          <p:cNvSpPr/>
          <p:nvPr/>
        </p:nvSpPr>
        <p:spPr>
          <a:xfrm>
            <a:off x="642564" y="784425"/>
            <a:ext cx="3505200" cy="965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진입장벽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: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 낮음</a:t>
            </a:r>
            <a:endParaRPr lang="ko-KR">
              <a:solidFill>
                <a:schemeClr val="tx1"/>
              </a:solidFill>
              <a:ea typeface="맑은 고딕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선호도: 높음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소요시간: </a:t>
            </a:r>
            <a:r>
              <a:rPr lang="ko-KR" altLang="en-US" sz="1600" dirty="0" err="1">
                <a:solidFill>
                  <a:schemeClr val="tx1"/>
                </a:solidFill>
                <a:latin typeface="Malgun Gothic"/>
                <a:ea typeface="Malgun Gothic"/>
              </a:rPr>
              <a:t>적음~많음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619D17-13F8-C94A-397C-F9D9AF0F1BA7}"/>
              </a:ext>
            </a:extLst>
          </p:cNvPr>
          <p:cNvSpPr/>
          <p:nvPr/>
        </p:nvSpPr>
        <p:spPr>
          <a:xfrm>
            <a:off x="1244544" y="224354"/>
            <a:ext cx="2214880" cy="558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 b="1" i="1" dirty="0" err="1">
                <a:solidFill>
                  <a:schemeClr val="tx1"/>
                </a:solidFill>
                <a:latin typeface="Malgun Gothic"/>
                <a:ea typeface="Malgun Gothic"/>
              </a:rPr>
              <a:t>쇼다운</a:t>
            </a:r>
            <a:r>
              <a:rPr lang="en-US" altLang="ko-KR" sz="1600" b="1" i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</a:p>
        </p:txBody>
      </p:sp>
      <p:pic>
        <p:nvPicPr>
          <p:cNvPr id="4" name="그림 3" descr="클립아트, 상징, 로고, 그래픽이(가) 표시된 사진&#10;&#10;자동 생성된 설명">
            <a:extLst>
              <a:ext uri="{FF2B5EF4-FFF2-40B4-BE49-F238E27FC236}">
                <a16:creationId xmlns:a16="http://schemas.microsoft.com/office/drawing/2014/main" id="{8D917AD2-3512-F0FB-B40E-A7257076E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26237"/>
            <a:ext cx="599440" cy="553366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485DDCA-3C57-1B2A-6334-39555F4BB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788035"/>
            <a:ext cx="6136640" cy="3818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D17386-142D-9F4F-CF32-A96DF9E55AD4}"/>
              </a:ext>
            </a:extLst>
          </p:cNvPr>
          <p:cNvSpPr txBox="1"/>
          <p:nvPr/>
        </p:nvSpPr>
        <p:spPr>
          <a:xfrm>
            <a:off x="5689599" y="4596129"/>
            <a:ext cx="423037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1000">
                <a:ea typeface="+mn-lt"/>
                <a:cs typeface="+mn-lt"/>
              </a:rPr>
              <a:t>https://www.allclash.com/how-to-play-brawl-stars-before-release/</a:t>
            </a:r>
            <a:endParaRPr lang="ko-KR" sz="1000">
              <a:ea typeface="맑은 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D3C61B-AB83-65EF-F658-B98F7B2942D3}"/>
              </a:ext>
            </a:extLst>
          </p:cNvPr>
          <p:cNvSpPr/>
          <p:nvPr/>
        </p:nvSpPr>
        <p:spPr>
          <a:xfrm>
            <a:off x="642564" y="2592905"/>
            <a:ext cx="4775200" cy="16662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Calibri"/>
                <a:ea typeface="Malgun Gothic"/>
                <a:cs typeface="Calibri"/>
              </a:rPr>
              <a:t>시작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Calibri"/>
                <a:ea typeface="Malgun Gothic"/>
                <a:cs typeface="Calibri"/>
              </a:rPr>
              <a:t>위치가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 10</a:t>
            </a:r>
            <a:r>
              <a:rPr lang="ko-KR" altLang="en-US" sz="1600" dirty="0">
                <a:solidFill>
                  <a:schemeClr val="tx1"/>
                </a:solidFill>
                <a:latin typeface="Calibri"/>
                <a:ea typeface="Malgun Gothic"/>
                <a:cs typeface="Calibri"/>
              </a:rPr>
              <a:t>명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Calibri"/>
                <a:ea typeface="Malgun Gothic"/>
                <a:cs typeface="Calibri"/>
              </a:rPr>
              <a:t>모두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Calibri"/>
                <a:ea typeface="Malgun Gothic"/>
                <a:cs typeface="Calibri"/>
              </a:rPr>
              <a:t>달라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Calibri"/>
                <a:ea typeface="Malgun Gothic"/>
                <a:cs typeface="Calibri"/>
              </a:rPr>
              <a:t>맵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Calibri"/>
                <a:ea typeface="Malgun Gothic"/>
                <a:cs typeface="Calibri"/>
              </a:rPr>
              <a:t>구석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Calibri"/>
                <a:ea typeface="Malgun Gothic"/>
                <a:cs typeface="Calibri"/>
              </a:rPr>
              <a:t>또는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Calibri"/>
                <a:ea typeface="Malgun Gothic"/>
                <a:cs typeface="Calibri"/>
              </a:rPr>
              <a:t>중앙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ko-KR" altLang="en-US" sz="1600" dirty="0">
              <a:solidFill>
                <a:schemeClr val="tx1"/>
              </a:solidFill>
              <a:latin typeface="Calibri"/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Calibri"/>
                <a:ea typeface="Malgun Gothic"/>
                <a:cs typeface="Calibri"/>
              </a:rPr>
              <a:t>등에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Calibri"/>
                <a:ea typeface="Malgun Gothic"/>
                <a:cs typeface="Calibri"/>
              </a:rPr>
              <a:t>배치됨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.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Calibri"/>
                <a:ea typeface="Malgun Gothic"/>
                <a:cs typeface="Calibri"/>
              </a:rPr>
              <a:t>맵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Calibri"/>
                <a:ea typeface="Malgun Gothic"/>
                <a:cs typeface="Calibri"/>
              </a:rPr>
              <a:t>구조와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시작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위치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,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 err="1">
                <a:solidFill>
                  <a:schemeClr val="tx1"/>
                </a:solidFill>
                <a:latin typeface="Malgun Gothic"/>
                <a:ea typeface="Malgun Gothic"/>
              </a:rPr>
              <a:t>브롤러의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특성에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따라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유불리가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달라짐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.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신규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유저는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가장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ko-KR" altLang="en-US" sz="1600" dirty="0">
              <a:solidFill>
                <a:schemeClr val="tx1"/>
              </a:solidFill>
              <a:latin typeface="Calibri" panose="020F0502020204030204"/>
              <a:ea typeface="맑은 고딕"/>
              <a:cs typeface="Calibri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먼저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 err="1">
                <a:solidFill>
                  <a:schemeClr val="tx1"/>
                </a:solidFill>
                <a:latin typeface="Malgun Gothic"/>
                <a:ea typeface="Malgun Gothic"/>
              </a:rPr>
              <a:t>쉘리를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얻고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 err="1">
                <a:solidFill>
                  <a:schemeClr val="tx1"/>
                </a:solidFill>
                <a:latin typeface="Malgun Gothic"/>
                <a:ea typeface="Malgun Gothic"/>
              </a:rPr>
              <a:t>쇼다운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모드를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경험하면서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ko-KR" altLang="en-US" sz="1600" dirty="0">
              <a:solidFill>
                <a:schemeClr val="tx1"/>
              </a:solidFill>
              <a:latin typeface="Calibri" panose="020F0502020204030204"/>
              <a:ea typeface="맑은 고딕"/>
              <a:cs typeface="Calibri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게임의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기본적인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조작과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흐름을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파악한다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.</a:t>
            </a:r>
            <a:endParaRPr lang="ko-KR" altLang="en-US" sz="1600" dirty="0">
              <a:solidFill>
                <a:schemeClr val="tx1"/>
              </a:solidFill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463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1D42F870-08A8-DAFC-254A-A1FDD4F3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900979"/>
            <a:ext cx="1107440" cy="112564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8186C3-9F19-4645-7F51-E5100D9CC8C5}"/>
              </a:ext>
            </a:extLst>
          </p:cNvPr>
          <p:cNvSpPr/>
          <p:nvPr/>
        </p:nvSpPr>
        <p:spPr>
          <a:xfrm>
            <a:off x="1244544" y="224354"/>
            <a:ext cx="2214880" cy="558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 b="1" i="1" dirty="0" err="1">
                <a:solidFill>
                  <a:schemeClr val="tx1"/>
                </a:solidFill>
                <a:latin typeface="Malgun Gothic"/>
                <a:ea typeface="Malgun Gothic"/>
              </a:rPr>
              <a:t>쇼다운</a:t>
            </a:r>
            <a:r>
              <a:rPr lang="en-US" altLang="ko-KR" sz="1600" b="1" i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</a:p>
        </p:txBody>
      </p:sp>
      <p:pic>
        <p:nvPicPr>
          <p:cNvPr id="14" name="그림 13" descr="클립아트, 상징, 로고, 그래픽이(가) 표시된 사진&#10;&#10;자동 생성된 설명">
            <a:extLst>
              <a:ext uri="{FF2B5EF4-FFF2-40B4-BE49-F238E27FC236}">
                <a16:creationId xmlns:a16="http://schemas.microsoft.com/office/drawing/2014/main" id="{837080FB-7036-C447-98E8-9AFB727E5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226237"/>
            <a:ext cx="599440" cy="553366"/>
          </a:xfrm>
          <a:prstGeom prst="rect">
            <a:avLst/>
          </a:prstGeom>
        </p:spPr>
      </p:pic>
      <p:pic>
        <p:nvPicPr>
          <p:cNvPr id="22" name="그림 21" descr="만화 영화, 클립아트, 애니메이션, 일러스트레이션이(가) 표시된 사진&#10;&#10;자동 생성된 설명">
            <a:extLst>
              <a:ext uri="{FF2B5EF4-FFF2-40B4-BE49-F238E27FC236}">
                <a16:creationId xmlns:a16="http://schemas.microsoft.com/office/drawing/2014/main" id="{402B3F9D-95C8-0734-30F7-C6F530F73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897" y="1883410"/>
            <a:ext cx="1101725" cy="11201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804E582-DABC-539A-66E0-EA8DE22C1734}"/>
              </a:ext>
            </a:extLst>
          </p:cNvPr>
          <p:cNvSpPr/>
          <p:nvPr/>
        </p:nvSpPr>
        <p:spPr>
          <a:xfrm>
            <a:off x="248864" y="3028514"/>
            <a:ext cx="2204720" cy="375920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Malgun Gothic"/>
                <a:ea typeface="Malgun Gothic"/>
              </a:rPr>
              <a:t>쉘리</a:t>
            </a:r>
            <a:r>
              <a:rPr lang="en-US" altLang="ko-KR" sz="1600" b="1" dirty="0">
                <a:solidFill>
                  <a:schemeClr val="tx1"/>
                </a:solidFill>
                <a:latin typeface="Malgun Gothic"/>
                <a:ea typeface="Malgun Gothic"/>
              </a:rPr>
              <a:t> + </a:t>
            </a:r>
            <a:r>
              <a:rPr lang="en-US" altLang="ko-KR" sz="1600" b="1" dirty="0" err="1">
                <a:solidFill>
                  <a:schemeClr val="tx1"/>
                </a:solidFill>
                <a:latin typeface="Malgun Gothic"/>
                <a:ea typeface="Malgun Gothic"/>
              </a:rPr>
              <a:t>쇼다운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C2C0B0-DF57-936C-A40E-4A5C8AF1C602}"/>
              </a:ext>
            </a:extLst>
          </p:cNvPr>
          <p:cNvSpPr/>
          <p:nvPr/>
        </p:nvSpPr>
        <p:spPr>
          <a:xfrm>
            <a:off x="7056064" y="3008194"/>
            <a:ext cx="1107440" cy="375920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Malgun Gothic"/>
                <a:ea typeface="Malgun Gothic"/>
              </a:rPr>
              <a:t>니타</a:t>
            </a:r>
            <a:endParaRPr lang="en-US" altLang="ko-KR" sz="1600" b="1" dirty="0">
              <a:solidFill>
                <a:schemeClr val="tx1"/>
              </a:solidFill>
              <a:latin typeface="Malgun Gothic"/>
              <a:ea typeface="Malgun Gothic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912BDCD-77FB-3509-F104-E5DB6EAD41A5}"/>
              </a:ext>
            </a:extLst>
          </p:cNvPr>
          <p:cNvSpPr/>
          <p:nvPr/>
        </p:nvSpPr>
        <p:spPr>
          <a:xfrm>
            <a:off x="6504940" y="2466340"/>
            <a:ext cx="508000" cy="4775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C60221-A6B6-F78A-C001-E45CC1E11E8F}"/>
              </a:ext>
            </a:extLst>
          </p:cNvPr>
          <p:cNvSpPr txBox="1"/>
          <p:nvPr/>
        </p:nvSpPr>
        <p:spPr>
          <a:xfrm>
            <a:off x="457200" y="6238240"/>
            <a:ext cx="479552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dirty="0">
                <a:ea typeface="맑은 고딕"/>
              </a:rPr>
              <a:t>https://www.reddit.com/media?url=https%3A%2F%2Fi.redd.it%2F63ss81ry86i21.png</a:t>
            </a:r>
          </a:p>
        </p:txBody>
      </p:sp>
      <p:pic>
        <p:nvPicPr>
          <p:cNvPr id="16" name="그림 15" descr="원이(가) 표시된 사진&#10;&#10;자동 생성된 설명">
            <a:extLst>
              <a:ext uri="{FF2B5EF4-FFF2-40B4-BE49-F238E27FC236}">
                <a16:creationId xmlns:a16="http://schemas.microsoft.com/office/drawing/2014/main" id="{9B666B90-37EE-09BC-B768-669A78282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683000"/>
            <a:ext cx="2641600" cy="262128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A00E81-51F4-0AAD-C9AA-C587E9EAF546}"/>
              </a:ext>
            </a:extLst>
          </p:cNvPr>
          <p:cNvSpPr/>
          <p:nvPr/>
        </p:nvSpPr>
        <p:spPr>
          <a:xfrm>
            <a:off x="3103824" y="5731074"/>
            <a:ext cx="1198880" cy="375920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Malgun Gothic"/>
                <a:ea typeface="Malgun Gothic"/>
              </a:rPr>
              <a:t>오브젝트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178C15AB-80E7-5351-6559-C21901DA0E4A}"/>
              </a:ext>
            </a:extLst>
          </p:cNvPr>
          <p:cNvSpPr/>
          <p:nvPr/>
        </p:nvSpPr>
        <p:spPr>
          <a:xfrm>
            <a:off x="7632700" y="4752339"/>
            <a:ext cx="589280" cy="49784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패턴, 스크린샷, 노랑, 픽셀이(가) 표시된 사진&#10;&#10;자동 생성된 설명">
            <a:extLst>
              <a:ext uri="{FF2B5EF4-FFF2-40B4-BE49-F238E27FC236}">
                <a16:creationId xmlns:a16="http://schemas.microsoft.com/office/drawing/2014/main" id="{1100391B-CCBE-2022-7879-F7D63BE2A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2960" y="3868050"/>
            <a:ext cx="1767840" cy="1793980"/>
          </a:xfrm>
          <a:prstGeom prst="rect">
            <a:avLst/>
          </a:prstGeom>
        </p:spPr>
      </p:pic>
      <p:pic>
        <p:nvPicPr>
          <p:cNvPr id="48" name="그림 47" descr="픽셀, 패턴, 평면도, 직사각형이(가) 표시된 사진&#10;&#10;자동 생성된 설명">
            <a:extLst>
              <a:ext uri="{FF2B5EF4-FFF2-40B4-BE49-F238E27FC236}">
                <a16:creationId xmlns:a16="http://schemas.microsoft.com/office/drawing/2014/main" id="{682890BC-0C9C-3DF3-F940-DD006085C4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800" y="3868911"/>
            <a:ext cx="1767840" cy="1792258"/>
          </a:xfrm>
          <a:prstGeom prst="rect">
            <a:avLst/>
          </a:prstGeom>
        </p:spPr>
      </p:pic>
      <p:pic>
        <p:nvPicPr>
          <p:cNvPr id="50" name="그림 49" descr="클립아트, 상징, 로고, 그래픽이(가) 표시된 사진&#10;&#10;자동 생성된 설명">
            <a:extLst>
              <a:ext uri="{FF2B5EF4-FFF2-40B4-BE49-F238E27FC236}">
                <a16:creationId xmlns:a16="http://schemas.microsoft.com/office/drawing/2014/main" id="{4412C522-587F-89B1-DE96-C9DFC78F3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280" y="1902636"/>
            <a:ext cx="1107440" cy="112232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33F44E9-398F-0BB0-2786-552BA2E4300B}"/>
              </a:ext>
            </a:extLst>
          </p:cNvPr>
          <p:cNvSpPr/>
          <p:nvPr/>
        </p:nvSpPr>
        <p:spPr>
          <a:xfrm>
            <a:off x="2451044" y="1902025"/>
            <a:ext cx="3799840" cy="150368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게임사는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신규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유저에게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가장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보편적인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게임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endParaRPr lang="ko-KR">
              <a:solidFill>
                <a:schemeClr val="tx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방식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중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하나인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배틀로얄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방식으로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진행되는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endParaRPr lang="ko-KR">
              <a:solidFill>
                <a:schemeClr val="tx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쇼다운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모드를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제공함으로서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진입장벽을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낮춘다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. </a:t>
            </a:r>
            <a:r>
              <a:rPr 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또한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균형잡힌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성능의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브롤러인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쉘리를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endParaRPr lang="ko-KR">
              <a:solidFill>
                <a:schemeClr val="tx1"/>
              </a:solidFill>
              <a:latin typeface="Malgun Gothic"/>
              <a:ea typeface="Malgun Gothic"/>
              <a:cs typeface="Calibri"/>
            </a:endParaRPr>
          </a:p>
          <a:p>
            <a:pPr algn="ctr"/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제공함으로서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게임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플레이를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유도한다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.</a:t>
            </a:r>
            <a:endParaRPr lang="ko-KR">
              <a:solidFill>
                <a:schemeClr val="tx1"/>
              </a:solidFill>
              <a:latin typeface="Malgun Gothic"/>
              <a:ea typeface="Malgun Gothic"/>
              <a:cs typeface="Calibri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A40A6C-6B18-3964-167F-1DDDC67A1D1C}"/>
              </a:ext>
            </a:extLst>
          </p:cNvPr>
          <p:cNvSpPr/>
          <p:nvPr/>
        </p:nvSpPr>
        <p:spPr>
          <a:xfrm>
            <a:off x="8150804" y="1881705"/>
            <a:ext cx="3799840" cy="150368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유저는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400" dirty="0" err="1">
                <a:solidFill>
                  <a:schemeClr val="tx1"/>
                </a:solidFill>
                <a:latin typeface="Malgun Gothic"/>
                <a:ea typeface="Malgun Gothic"/>
              </a:rPr>
              <a:t>이후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가장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400" dirty="0" err="1">
                <a:solidFill>
                  <a:schemeClr val="tx1"/>
                </a:solidFill>
                <a:latin typeface="Malgun Gothic"/>
                <a:ea typeface="Malgun Gothic"/>
              </a:rPr>
              <a:t>먼저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400" dirty="0" err="1">
                <a:solidFill>
                  <a:schemeClr val="tx1"/>
                </a:solidFill>
                <a:latin typeface="Malgun Gothic"/>
                <a:ea typeface="Malgun Gothic"/>
              </a:rPr>
              <a:t>근거리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400" dirty="0" err="1">
                <a:solidFill>
                  <a:schemeClr val="tx1"/>
                </a:solidFill>
                <a:latin typeface="Malgun Gothic"/>
                <a:ea typeface="Malgun Gothic"/>
              </a:rPr>
              <a:t>브롤러인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 err="1">
                <a:solidFill>
                  <a:schemeClr val="tx1"/>
                </a:solidFill>
                <a:latin typeface="Malgun Gothic"/>
                <a:ea typeface="Malgun Gothic"/>
              </a:rPr>
              <a:t>니타를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해금하게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된다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.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게임사는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처음에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400" dirty="0" err="1">
                <a:solidFill>
                  <a:schemeClr val="tx1"/>
                </a:solidFill>
                <a:latin typeface="Malgun Gothic"/>
                <a:ea typeface="Malgun Gothic"/>
              </a:rPr>
              <a:t>원거리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ko-KR">
              <a:solidFill>
                <a:schemeClr val="tx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Malgun Gothic"/>
                <a:ea typeface="Malgun Gothic"/>
              </a:rPr>
              <a:t>브롤러로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400" dirty="0" err="1">
                <a:solidFill>
                  <a:schemeClr val="tx1"/>
                </a:solidFill>
                <a:latin typeface="Malgun Gothic"/>
                <a:ea typeface="Malgun Gothic"/>
              </a:rPr>
              <a:t>시작하게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뒤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근거리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400" dirty="0" err="1">
                <a:solidFill>
                  <a:schemeClr val="tx1"/>
                </a:solidFill>
                <a:latin typeface="Malgun Gothic"/>
                <a:ea typeface="Malgun Gothic"/>
              </a:rPr>
              <a:t>브롤러를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altLang="ko-KR">
              <a:solidFill>
                <a:schemeClr val="tx1"/>
              </a:solidFill>
              <a:latin typeface="Malgun Gothic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제공하면서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공격방식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,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능력치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등의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차이를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altLang="ko-KR">
              <a:solidFill>
                <a:schemeClr val="tx1"/>
              </a:solidFill>
              <a:latin typeface="Malgun Gothic"/>
              <a:ea typeface="Calibri"/>
              <a:cs typeface="Calibri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보여준다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.</a:t>
            </a:r>
            <a:endParaRPr lang="en-US">
              <a:solidFill>
                <a:schemeClr val="tx1"/>
              </a:solidFill>
              <a:latin typeface="Malgun Gothic"/>
              <a:ea typeface="Calibri"/>
              <a:cs typeface="Calibri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E802A9-8E84-6EF4-7BF6-248C706A53CE}"/>
              </a:ext>
            </a:extLst>
          </p:cNvPr>
          <p:cNvSpPr/>
          <p:nvPr/>
        </p:nvSpPr>
        <p:spPr>
          <a:xfrm>
            <a:off x="3101284" y="4228665"/>
            <a:ext cx="4368800" cy="150368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신규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유저는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 err="1">
                <a:solidFill>
                  <a:schemeClr val="tx1"/>
                </a:solidFill>
                <a:latin typeface="Malgun Gothic"/>
                <a:ea typeface="Malgun Gothic"/>
              </a:rPr>
              <a:t>쇼다운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모드에서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 err="1">
                <a:solidFill>
                  <a:schemeClr val="tx1"/>
                </a:solidFill>
                <a:latin typeface="Malgun Gothic"/>
                <a:ea typeface="Malgun Gothic"/>
              </a:rPr>
              <a:t>쉘리로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플레이</a:t>
            </a:r>
            <a:endParaRPr lang="ko-KR">
              <a:solidFill>
                <a:schemeClr val="tx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하면서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게임에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영향을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주는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오브젝트를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altLang="ko-KR">
              <a:solidFill>
                <a:schemeClr val="tx1"/>
              </a:solidFill>
              <a:latin typeface="Malgun Gothic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경험하게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된다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.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몸을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숨겨주는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부쉬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,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부수면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파워큐브가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나오는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상자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등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유리한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오브젝트와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관통하지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altLang="ko-KR">
              <a:solidFill>
                <a:schemeClr val="tx1"/>
              </a:solidFill>
              <a:latin typeface="Malgun Gothic"/>
              <a:ea typeface="Calibri"/>
              <a:cs typeface="Calibri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못하는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벽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,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이동할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수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없는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물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, 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독안개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등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altLang="ko-KR">
              <a:solidFill>
                <a:schemeClr val="tx1"/>
              </a:solidFill>
              <a:latin typeface="Malgun Gothic"/>
              <a:ea typeface="Calibri"/>
              <a:cs typeface="Calibri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플레이에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방해되는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오브젝트를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접한다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.</a:t>
            </a:r>
            <a:endParaRPr lang="en-US">
              <a:solidFill>
                <a:schemeClr val="tx1"/>
              </a:solidFill>
              <a:latin typeface="Malgun Gothic"/>
              <a:ea typeface="Calibri"/>
              <a:cs typeface="Calibri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E47139-FB4C-3711-652F-F92EBB636AA9}"/>
              </a:ext>
            </a:extLst>
          </p:cNvPr>
          <p:cNvSpPr/>
          <p:nvPr/>
        </p:nvSpPr>
        <p:spPr>
          <a:xfrm>
            <a:off x="8445444" y="5661225"/>
            <a:ext cx="3535680" cy="701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여러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종류의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 err="1">
                <a:solidFill>
                  <a:schemeClr val="tx1"/>
                </a:solidFill>
                <a:latin typeface="Malgun Gothic"/>
                <a:ea typeface="Malgun Gothic"/>
              </a:rPr>
              <a:t>맵을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플레이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하면서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유저는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endParaRPr lang="ko-KR" sz="1400">
              <a:solidFill>
                <a:schemeClr val="tx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쇼다운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모드에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적응하고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재미를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느낀다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.</a:t>
            </a:r>
            <a:endParaRPr lang="ko-KR" sz="1400">
              <a:solidFill>
                <a:schemeClr val="tx1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5768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D7AF46D-05D2-F985-A9B7-04B598B2401F}"/>
              </a:ext>
            </a:extLst>
          </p:cNvPr>
          <p:cNvSpPr/>
          <p:nvPr/>
        </p:nvSpPr>
        <p:spPr>
          <a:xfrm>
            <a:off x="642564" y="784425"/>
            <a:ext cx="3505200" cy="965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진입장벽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: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err="1">
                <a:solidFill>
                  <a:schemeClr val="tx1"/>
                </a:solidFill>
                <a:latin typeface="Malgun Gothic"/>
                <a:ea typeface="Malgun Gothic"/>
              </a:rPr>
              <a:t>보통~높음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ko-KR">
              <a:solidFill>
                <a:schemeClr val="tx1"/>
              </a:solidFill>
              <a:ea typeface="맑은 고딕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선호도: 보통 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소요시간: </a:t>
            </a:r>
            <a:r>
              <a:rPr lang="ko-KR" sz="1600" err="1">
                <a:solidFill>
                  <a:schemeClr val="tx1"/>
                </a:solidFill>
                <a:latin typeface="Malgun Gothic"/>
                <a:ea typeface="Malgun Gothic"/>
              </a:rPr>
              <a:t>적음~보통</a:t>
            </a:r>
            <a:endParaRPr lang="ko-KR" altLang="en-US" sz="1600" err="1">
              <a:solidFill>
                <a:schemeClr val="tx1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619D17-13F8-C94A-397C-F9D9AF0F1BA7}"/>
              </a:ext>
            </a:extLst>
          </p:cNvPr>
          <p:cNvSpPr/>
          <p:nvPr/>
        </p:nvSpPr>
        <p:spPr>
          <a:xfrm>
            <a:off x="1244544" y="224354"/>
            <a:ext cx="2214880" cy="558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b="1" i="1" err="1">
                <a:solidFill>
                  <a:schemeClr val="tx1"/>
                </a:solidFill>
                <a:latin typeface="Malgun Gothic"/>
                <a:ea typeface="Malgun Gothic"/>
              </a:rPr>
              <a:t>브롤</a:t>
            </a:r>
            <a:r>
              <a:rPr lang="en-US" sz="2000" b="1" i="1">
                <a:solidFill>
                  <a:schemeClr val="tx1"/>
                </a:solidFill>
                <a:latin typeface="Malgun Gothic"/>
                <a:ea typeface="Malgun Gothic"/>
              </a:rPr>
              <a:t> 볼</a:t>
            </a:r>
            <a:endParaRPr lang="ko-KR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17386-142D-9F4F-CF32-A96DF9E55AD4}"/>
              </a:ext>
            </a:extLst>
          </p:cNvPr>
          <p:cNvSpPr txBox="1"/>
          <p:nvPr/>
        </p:nvSpPr>
        <p:spPr>
          <a:xfrm>
            <a:off x="5669279" y="4738369"/>
            <a:ext cx="423037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1000">
                <a:ea typeface="+mn-lt"/>
                <a:cs typeface="+mn-lt"/>
              </a:rPr>
              <a:t>https://</a:t>
            </a:r>
            <a:r>
              <a:rPr lang="en-US" altLang="ko-KR" sz="1000">
                <a:ea typeface="+mn-lt"/>
                <a:cs typeface="+mn-lt"/>
              </a:rPr>
              <a:t>blog</a:t>
            </a:r>
            <a:r>
              <a:rPr lang="ko-KR" sz="1000">
                <a:ea typeface="+mn-lt"/>
                <a:cs typeface="+mn-lt"/>
              </a:rPr>
              <a:t>.</a:t>
            </a:r>
            <a:r>
              <a:rPr lang="en-US" altLang="ko-KR" sz="1000">
                <a:ea typeface="+mn-lt"/>
                <a:cs typeface="+mn-lt"/>
              </a:rPr>
              <a:t>toornament</a:t>
            </a:r>
            <a:r>
              <a:rPr lang="ko-KR" sz="1000">
                <a:ea typeface="+mn-lt"/>
                <a:cs typeface="+mn-lt"/>
              </a:rPr>
              <a:t>.com/</a:t>
            </a:r>
            <a:r>
              <a:rPr lang="en-US" altLang="ko-KR" sz="1000">
                <a:ea typeface="+mn-lt"/>
                <a:cs typeface="+mn-lt"/>
              </a:rPr>
              <a:t>2019/10/brawl-ball-cup-by-psg-esports</a:t>
            </a:r>
            <a:r>
              <a:rPr lang="ko-KR" sz="1000">
                <a:ea typeface="+mn-lt"/>
                <a:cs typeface="+mn-lt"/>
              </a:rPr>
              <a:t>/</a:t>
            </a:r>
            <a:endParaRPr lang="ko-KR">
              <a:ea typeface="+mn-lt"/>
              <a:cs typeface="+mn-lt"/>
            </a:endParaRPr>
          </a:p>
        </p:txBody>
      </p:sp>
      <p:pic>
        <p:nvPicPr>
          <p:cNvPr id="2" name="그림 1" descr="그래픽, 원, 클립아트, 그래픽 디자인이(가) 표시된 사진&#10;&#10;자동 생성된 설명">
            <a:extLst>
              <a:ext uri="{FF2B5EF4-FFF2-40B4-BE49-F238E27FC236}">
                <a16:creationId xmlns:a16="http://schemas.microsoft.com/office/drawing/2014/main" id="{07237038-B616-E2C9-F526-B27BF70C0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27767"/>
            <a:ext cx="609600" cy="550306"/>
          </a:xfrm>
          <a:prstGeom prst="rect">
            <a:avLst/>
          </a:prstGeom>
        </p:spPr>
      </p:pic>
      <p:pic>
        <p:nvPicPr>
          <p:cNvPr id="4" name="그림 3" descr="스크린샷, 전략 비디오 게임, 운동장, 경기이(가) 표시된 사진&#10;&#10;자동 생성된 설명">
            <a:extLst>
              <a:ext uri="{FF2B5EF4-FFF2-40B4-BE49-F238E27FC236}">
                <a16:creationId xmlns:a16="http://schemas.microsoft.com/office/drawing/2014/main" id="{8329C554-B7D3-8732-26A2-927DCF1BB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840174"/>
            <a:ext cx="6136640" cy="38162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EDABA3-662C-9C5B-E566-C9586780C00E}"/>
              </a:ext>
            </a:extLst>
          </p:cNvPr>
          <p:cNvSpPr/>
          <p:nvPr/>
        </p:nvSpPr>
        <p:spPr>
          <a:xfrm>
            <a:off x="642564" y="2592905"/>
            <a:ext cx="4775200" cy="16662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팀전인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3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VS 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3</a:t>
            </a:r>
            <a:r>
              <a:rPr lang="ko-KR" altLang="en-US" sz="1600" dirty="0" err="1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으로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진행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.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공을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가지고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있는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</a:t>
            </a:r>
            <a:endParaRPr lang="ko-KR">
              <a:solidFill>
                <a:schemeClr val="tx1"/>
              </a:solidFill>
              <a:cs typeface="Calibri" panose="020F0502020204030204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동안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상대방에게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견제를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받기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때문에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팀워크가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altLang="ko-KR">
              <a:solidFill>
                <a:schemeClr val="tx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중요함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.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신규유저는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 err="1">
                <a:solidFill>
                  <a:schemeClr val="tx1"/>
                </a:solidFill>
                <a:latin typeface="Malgun Gothic"/>
                <a:ea typeface="Malgun Gothic"/>
              </a:rPr>
              <a:t>브롤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볼을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통해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팀플레이와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>
              <a:solidFill>
                <a:schemeClr val="tx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Malgun Gothic"/>
                <a:ea typeface="Malgun Gothic"/>
              </a:rPr>
              <a:t>브롤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볼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모드에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적합한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 err="1">
                <a:solidFill>
                  <a:schemeClr val="tx1"/>
                </a:solidFill>
                <a:latin typeface="Malgun Gothic"/>
                <a:ea typeface="Malgun Gothic"/>
              </a:rPr>
              <a:t>브롤러를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 err="1">
                <a:solidFill>
                  <a:schemeClr val="tx1"/>
                </a:solidFill>
                <a:latin typeface="Malgun Gothic"/>
                <a:ea typeface="Malgun Gothic"/>
              </a:rPr>
              <a:t>찾게된다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.</a:t>
            </a:r>
            <a:endParaRPr lang="en-US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2102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7C60221-A6B6-F78A-C001-E45CC1E11E8F}"/>
              </a:ext>
            </a:extLst>
          </p:cNvPr>
          <p:cNvSpPr txBox="1"/>
          <p:nvPr/>
        </p:nvSpPr>
        <p:spPr>
          <a:xfrm>
            <a:off x="1767840" y="2834640"/>
            <a:ext cx="2296160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ea typeface="+mn-lt"/>
                <a:cs typeface="+mn-lt"/>
              </a:rPr>
              <a:t>https://www.facebook.com/brawlstars/photos/a.1553755068155597/1939473559583744/?type=3</a:t>
            </a:r>
            <a:endParaRPr lang="ko-KR" altLang="en-US" sz="9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A00E81-51F4-0AAD-C9AA-C587E9EAF546}"/>
              </a:ext>
            </a:extLst>
          </p:cNvPr>
          <p:cNvSpPr/>
          <p:nvPr/>
        </p:nvSpPr>
        <p:spPr>
          <a:xfrm>
            <a:off x="573984" y="2835474"/>
            <a:ext cx="1198880" cy="375920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Malgun Gothic"/>
                <a:ea typeface="Malgun Gothic"/>
              </a:rPr>
              <a:t>게임모드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178C15AB-80E7-5351-6559-C21901DA0E4A}"/>
              </a:ext>
            </a:extLst>
          </p:cNvPr>
          <p:cNvSpPr/>
          <p:nvPr/>
        </p:nvSpPr>
        <p:spPr>
          <a:xfrm>
            <a:off x="8333740" y="4925059"/>
            <a:ext cx="497840" cy="49784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CBA5A4-9B72-C98F-C7FB-ECFA24B132EF}"/>
              </a:ext>
            </a:extLst>
          </p:cNvPr>
          <p:cNvSpPr/>
          <p:nvPr/>
        </p:nvSpPr>
        <p:spPr>
          <a:xfrm>
            <a:off x="1244544" y="224354"/>
            <a:ext cx="2214880" cy="558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b="1" i="1" err="1">
                <a:solidFill>
                  <a:schemeClr val="tx1"/>
                </a:solidFill>
                <a:latin typeface="Malgun Gothic"/>
                <a:ea typeface="Malgun Gothic"/>
              </a:rPr>
              <a:t>브롤</a:t>
            </a:r>
            <a:r>
              <a:rPr lang="en-US" sz="2000" b="1" i="1">
                <a:solidFill>
                  <a:schemeClr val="tx1"/>
                </a:solidFill>
                <a:latin typeface="Malgun Gothic"/>
                <a:ea typeface="Malgun Gothic"/>
              </a:rPr>
              <a:t> 볼</a:t>
            </a:r>
            <a:endParaRPr lang="ko-KR">
              <a:solidFill>
                <a:schemeClr val="tx1"/>
              </a:solidFill>
            </a:endParaRPr>
          </a:p>
        </p:txBody>
      </p:sp>
      <p:pic>
        <p:nvPicPr>
          <p:cNvPr id="8" name="그림 7" descr="그래픽, 원, 클립아트, 그래픽 디자인이(가) 표시된 사진&#10;&#10;자동 생성된 설명">
            <a:extLst>
              <a:ext uri="{FF2B5EF4-FFF2-40B4-BE49-F238E27FC236}">
                <a16:creationId xmlns:a16="http://schemas.microsoft.com/office/drawing/2014/main" id="{FFE00AAE-F6DE-1EB1-D3E5-6B540A85D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27767"/>
            <a:ext cx="609600" cy="550306"/>
          </a:xfrm>
          <a:prstGeom prst="rect">
            <a:avLst/>
          </a:prstGeom>
        </p:spPr>
      </p:pic>
      <p:pic>
        <p:nvPicPr>
          <p:cNvPr id="10" name="그림 9" descr="만화 영화, 애니메이션, 소설, 스크린샷이(가) 표시된 사진&#10;&#10;자동 생성된 설명">
            <a:extLst>
              <a:ext uri="{FF2B5EF4-FFF2-40B4-BE49-F238E27FC236}">
                <a16:creationId xmlns:a16="http://schemas.microsoft.com/office/drawing/2014/main" id="{C376C9ED-F331-E397-21ED-8094C9623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" y="1019810"/>
            <a:ext cx="3495040" cy="1811020"/>
          </a:xfrm>
          <a:prstGeom prst="rect">
            <a:avLst/>
          </a:prstGeom>
        </p:spPr>
      </p:pic>
      <p:pic>
        <p:nvPicPr>
          <p:cNvPr id="19" name="그림 18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401138EB-E1EF-6D92-63F4-070825D6E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960" y="4278419"/>
            <a:ext cx="924560" cy="1085002"/>
          </a:xfrm>
          <a:prstGeom prst="rect">
            <a:avLst/>
          </a:prstGeom>
        </p:spPr>
      </p:pic>
      <p:pic>
        <p:nvPicPr>
          <p:cNvPr id="23" name="그림 22" descr="만화 영화, 클립아트, 애니메이션, 일러스트레이션이(가) 표시된 사진&#10;&#10;자동 생성된 설명">
            <a:extLst>
              <a:ext uri="{FF2B5EF4-FFF2-40B4-BE49-F238E27FC236}">
                <a16:creationId xmlns:a16="http://schemas.microsoft.com/office/drawing/2014/main" id="{61D0A17C-130A-130E-4255-5CFCEF5D6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8377" y="4281170"/>
            <a:ext cx="918845" cy="1079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CA34354-7FF1-BF4F-EC3B-D94473551DDF}"/>
              </a:ext>
            </a:extLst>
          </p:cNvPr>
          <p:cNvSpPr txBox="1"/>
          <p:nvPr/>
        </p:nvSpPr>
        <p:spPr>
          <a:xfrm>
            <a:off x="2519680" y="6045200"/>
            <a:ext cx="24282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dirty="0">
                <a:ea typeface="맑은 고딕"/>
              </a:rPr>
              <a:t>https://clashfordummies.com/2017/09/06/how-to-win-brawl-ball-in-brawl-stars/</a:t>
            </a:r>
          </a:p>
        </p:txBody>
      </p:sp>
      <p:pic>
        <p:nvPicPr>
          <p:cNvPr id="28" name="그림 27" descr="운동장, 만화 영화, 장난감, 플레이세트이(가) 표시된 사진&#10;&#10;자동 생성된 설명">
            <a:extLst>
              <a:ext uri="{FF2B5EF4-FFF2-40B4-BE49-F238E27FC236}">
                <a16:creationId xmlns:a16="http://schemas.microsoft.com/office/drawing/2014/main" id="{F123121A-6E6A-4CC5-FE27-EA9D677A4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60" y="3931920"/>
            <a:ext cx="3484880" cy="2113280"/>
          </a:xfrm>
          <a:prstGeom prst="rect">
            <a:avLst/>
          </a:prstGeom>
        </p:spPr>
      </p:pic>
      <p:pic>
        <p:nvPicPr>
          <p:cNvPr id="31" name="그림 30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773045A3-CF44-794C-8FEE-00D209DD3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6430" y="4279900"/>
            <a:ext cx="932180" cy="1082040"/>
          </a:xfrm>
          <a:prstGeom prst="rect">
            <a:avLst/>
          </a:prstGeom>
        </p:spPr>
      </p:pic>
      <p:pic>
        <p:nvPicPr>
          <p:cNvPr id="32" name="그림 31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227D489B-7873-794F-E7A3-842D54EFD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10" y="3934460"/>
            <a:ext cx="932180" cy="93980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288B946-5C49-E2A4-5969-683422245949}"/>
              </a:ext>
            </a:extLst>
          </p:cNvPr>
          <p:cNvSpPr/>
          <p:nvPr/>
        </p:nvSpPr>
        <p:spPr>
          <a:xfrm>
            <a:off x="573984" y="6046034"/>
            <a:ext cx="1950720" cy="396240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Malgun Gothic"/>
                <a:ea typeface="Malgun Gothic"/>
              </a:rPr>
              <a:t>브롤</a:t>
            </a:r>
            <a:r>
              <a:rPr lang="en-US" altLang="ko-KR" sz="1600" b="1" dirty="0">
                <a:solidFill>
                  <a:schemeClr val="tx1"/>
                </a:solidFill>
                <a:latin typeface="Malgun Gothic"/>
                <a:ea typeface="Malgun Gothic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latin typeface="Malgun Gothic"/>
                <a:ea typeface="Malgun Gothic"/>
              </a:rPr>
              <a:t>볼+엘</a:t>
            </a:r>
            <a:r>
              <a:rPr lang="en-US" altLang="ko-KR" sz="1600" b="1" dirty="0">
                <a:solidFill>
                  <a:schemeClr val="tx1"/>
                </a:solidFill>
                <a:latin typeface="Malgun Gothic"/>
                <a:ea typeface="Malgun Gothic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latin typeface="Malgun Gothic"/>
                <a:ea typeface="Malgun Gothic"/>
              </a:rPr>
              <a:t>프리모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42CE1C-E656-1DF4-703E-002FAF825DA4}"/>
              </a:ext>
            </a:extLst>
          </p:cNvPr>
          <p:cNvSpPr/>
          <p:nvPr/>
        </p:nvSpPr>
        <p:spPr>
          <a:xfrm>
            <a:off x="8498784" y="2835474"/>
            <a:ext cx="1381760" cy="396240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Malgun Gothic"/>
                <a:ea typeface="Malgun Gothic"/>
              </a:rPr>
              <a:t>오브젝트</a:t>
            </a:r>
          </a:p>
        </p:txBody>
      </p:sp>
      <p:pic>
        <p:nvPicPr>
          <p:cNvPr id="37" name="그림 36" descr="공, 농구, 스포츠 장비이(가) 표시된 사진&#10;&#10;자동 생성된 설명">
            <a:extLst>
              <a:ext uri="{FF2B5EF4-FFF2-40B4-BE49-F238E27FC236}">
                <a16:creationId xmlns:a16="http://schemas.microsoft.com/office/drawing/2014/main" id="{D74F99D2-0AE2-9A8B-F00F-11C3F33DF7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538" y="1475422"/>
            <a:ext cx="1386205" cy="135699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DE165B3-CB56-06E6-9A28-06C9D93AB557}"/>
              </a:ext>
            </a:extLst>
          </p:cNvPr>
          <p:cNvSpPr txBox="1"/>
          <p:nvPr/>
        </p:nvSpPr>
        <p:spPr>
          <a:xfrm>
            <a:off x="9875520" y="2834640"/>
            <a:ext cx="15240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dirty="0">
                <a:ea typeface="맑은 고딕"/>
              </a:rPr>
              <a:t>https://www.pngaaa.com/detail/3620972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DE0AF5-7A68-B093-7168-2603ACFCD3A7}"/>
              </a:ext>
            </a:extLst>
          </p:cNvPr>
          <p:cNvSpPr/>
          <p:nvPr/>
        </p:nvSpPr>
        <p:spPr>
          <a:xfrm>
            <a:off x="4066484" y="1475305"/>
            <a:ext cx="4074160" cy="13614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게임사는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신규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유저가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쇼다운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모드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하나만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계속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endParaRPr lang="ko-KR" sz="1400">
              <a:solidFill>
                <a:schemeClr val="tx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플레이하여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지루함을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느낄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즈음에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새로운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모드인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endParaRPr lang="ko-KR" sz="1400">
              <a:solidFill>
                <a:schemeClr val="tx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브롤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볼을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해금시켜준다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. 3 VS 3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축구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방식으로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endParaRPr lang="ko-KR" altLang="en-US" sz="1400">
              <a:solidFill>
                <a:schemeClr val="tx1"/>
              </a:solidFill>
              <a:latin typeface="Malgun Gothic"/>
              <a:ea typeface="Malgun Gothic"/>
            </a:endParaRPr>
          </a:p>
          <a:p>
            <a:pPr algn="ctr"/>
            <a:r>
              <a:rPr lang="ko-KR" sz="1400" err="1">
                <a:solidFill>
                  <a:schemeClr val="tx1"/>
                </a:solidFill>
                <a:latin typeface="Malgun Gothic"/>
                <a:ea typeface="Malgun Gothic"/>
              </a:rPr>
              <a:t>배틀로얄인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쇼다운과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확실한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차이점을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두어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endParaRPr lang="ko-KR" sz="1400">
              <a:solidFill>
                <a:schemeClr val="tx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신규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유저에게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흥미를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유발한다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.</a:t>
            </a:r>
            <a:endParaRPr lang="ko-KR" sz="1400">
              <a:solidFill>
                <a:schemeClr val="tx1"/>
              </a:solidFill>
              <a:latin typeface="Malgun Gothic"/>
              <a:ea typeface="Malgun Gothic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2142E3-501D-CA3A-10AF-885B113C0E1C}"/>
              </a:ext>
            </a:extLst>
          </p:cNvPr>
          <p:cNvSpPr/>
          <p:nvPr/>
        </p:nvSpPr>
        <p:spPr>
          <a:xfrm>
            <a:off x="8953444" y="5366585"/>
            <a:ext cx="2773680" cy="1219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신규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유저는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 err="1">
                <a:solidFill>
                  <a:schemeClr val="tx1"/>
                </a:solidFill>
                <a:latin typeface="Malgun Gothic"/>
                <a:ea typeface="Malgun Gothic"/>
              </a:rPr>
              <a:t>브롤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볼을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ko-KR">
              <a:solidFill>
                <a:schemeClr val="tx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플레이하면서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3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인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 err="1">
                <a:solidFill>
                  <a:schemeClr val="tx1"/>
                </a:solidFill>
                <a:latin typeface="Malgun Gothic"/>
                <a:ea typeface="Malgun Gothic"/>
              </a:rPr>
              <a:t>팀전에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altLang="ko-KR">
              <a:solidFill>
                <a:schemeClr val="tx1"/>
              </a:solidFill>
              <a:latin typeface="Malgun Gothic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적응하게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되고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이후에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altLang="ko-KR">
              <a:solidFill>
                <a:schemeClr val="tx1"/>
              </a:solidFill>
              <a:latin typeface="Malgun Gothic"/>
              <a:ea typeface="Calibri"/>
              <a:cs typeface="Calibri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해금될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3 VS 3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게임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모드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altLang="ko-KR">
              <a:solidFill>
                <a:schemeClr val="tx1"/>
              </a:solidFill>
              <a:latin typeface="Malgun Gothic"/>
              <a:ea typeface="Calibri"/>
              <a:cs typeface="Calibri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플레이도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기대하게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된다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.</a:t>
            </a:r>
            <a:endParaRPr lang="en-US">
              <a:solidFill>
                <a:schemeClr val="tx1"/>
              </a:solidFill>
              <a:latin typeface="Malgun Gothic"/>
              <a:ea typeface="Calibri"/>
              <a:cs typeface="Calibri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D9299E-66F6-C786-BB6A-27635FD83569}"/>
              </a:ext>
            </a:extLst>
          </p:cNvPr>
          <p:cNvSpPr/>
          <p:nvPr/>
        </p:nvSpPr>
        <p:spPr>
          <a:xfrm>
            <a:off x="4066484" y="4360745"/>
            <a:ext cx="4074160" cy="16459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Malgun Gothic"/>
                <a:ea typeface="Malgun Gothic"/>
              </a:rPr>
              <a:t>브롤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볼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모드에서는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포지션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개념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없이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공격과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ko-KR">
              <a:solidFill>
                <a:schemeClr val="tx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수비를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병행하면서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상대팀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골대에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볼을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altLang="ko-KR">
              <a:solidFill>
                <a:schemeClr val="tx1"/>
              </a:solidFill>
              <a:latin typeface="Malgun Gothic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넣으면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된다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.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신규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유저는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견제에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능한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원거리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altLang="ko-KR">
              <a:solidFill>
                <a:schemeClr val="tx1"/>
              </a:solidFill>
              <a:latin typeface="Malgun Gothic"/>
              <a:ea typeface="Calibri"/>
              <a:cs typeface="Calibri"/>
            </a:endParaRPr>
          </a:p>
          <a:p>
            <a:pPr algn="ctr"/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브롤러와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수비에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능한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근거리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400" dirty="0" err="1">
                <a:solidFill>
                  <a:schemeClr val="tx1"/>
                </a:solidFill>
                <a:latin typeface="Malgun Gothic"/>
                <a:ea typeface="Malgun Gothic"/>
              </a:rPr>
              <a:t>브롤러의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>
              <a:solidFill>
                <a:schemeClr val="tx1"/>
              </a:solidFill>
              <a:latin typeface="Malgun Gothic"/>
              <a:ea typeface="Calibri"/>
              <a:cs typeface="Calibri"/>
            </a:endParaRPr>
          </a:p>
          <a:p>
            <a:pPr algn="ctr"/>
            <a:r>
              <a:rPr lang="en-US" sz="1400" err="1">
                <a:solidFill>
                  <a:schemeClr val="tx1"/>
                </a:solidFill>
                <a:latin typeface="Malgun Gothic"/>
                <a:ea typeface="Malgun Gothic"/>
              </a:rPr>
              <a:t>특징을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체험하게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된다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.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그러므로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게임사는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altLang="ko-KR">
              <a:solidFill>
                <a:schemeClr val="tx1"/>
              </a:solidFill>
              <a:latin typeface="Malgun Gothic"/>
              <a:ea typeface="Calibri"/>
              <a:cs typeface="Calibri"/>
            </a:endParaRPr>
          </a:p>
          <a:p>
            <a:pPr algn="ctr"/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브롤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볼에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유리한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엘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400" err="1">
                <a:solidFill>
                  <a:schemeClr val="tx1"/>
                </a:solidFill>
                <a:latin typeface="Malgun Gothic"/>
                <a:ea typeface="Malgun Gothic"/>
              </a:rPr>
              <a:t>프리모를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400" err="1">
                <a:solidFill>
                  <a:schemeClr val="tx1"/>
                </a:solidFill>
                <a:latin typeface="Malgun Gothic"/>
                <a:ea typeface="Malgun Gothic"/>
              </a:rPr>
              <a:t>니타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400" err="1">
                <a:solidFill>
                  <a:schemeClr val="tx1"/>
                </a:solidFill>
                <a:latin typeface="Malgun Gothic"/>
                <a:ea typeface="Malgun Gothic"/>
              </a:rPr>
              <a:t>다음으로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altLang="ko-KR">
              <a:solidFill>
                <a:schemeClr val="tx1"/>
              </a:solidFill>
              <a:latin typeface="Malgun Gothic"/>
              <a:ea typeface="Calibri"/>
              <a:cs typeface="Calibri"/>
            </a:endParaRPr>
          </a:p>
          <a:p>
            <a:pPr algn="ctr"/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해금시켜준다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.</a:t>
            </a:r>
            <a:endParaRPr lang="en-US">
              <a:solidFill>
                <a:schemeClr val="tx1"/>
              </a:solidFill>
              <a:latin typeface="Malgun Gothic"/>
              <a:ea typeface="Calibri"/>
              <a:cs typeface="Calibri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05D1C3-8DB0-2709-847E-F74638197A17}"/>
              </a:ext>
            </a:extLst>
          </p:cNvPr>
          <p:cNvSpPr/>
          <p:nvPr/>
        </p:nvSpPr>
        <p:spPr>
          <a:xfrm>
            <a:off x="9878004" y="1668345"/>
            <a:ext cx="2194560" cy="11684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신규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유저는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볼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  <a:latin typeface="Malgun Gothic"/>
                <a:ea typeface="Malgun Gothic"/>
              </a:rPr>
              <a:t>오브젝트를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주워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패스나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슛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400" dirty="0" err="1">
                <a:solidFill>
                  <a:schemeClr val="tx1"/>
                </a:solidFill>
                <a:latin typeface="Malgun Gothic"/>
                <a:ea typeface="Malgun Gothic"/>
              </a:rPr>
              <a:t>등의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새로운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조작을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dirty="0">
              <a:solidFill>
                <a:schemeClr val="tx1"/>
              </a:solidFill>
              <a:latin typeface="Malgun Gothic"/>
              <a:ea typeface="Calibri"/>
              <a:cs typeface="Calibri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익힌다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.</a:t>
            </a:r>
            <a:endParaRPr lang="en-US">
              <a:solidFill>
                <a:schemeClr val="tx1"/>
              </a:solidFill>
              <a:latin typeface="Malgun Gothic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7836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D7AF46D-05D2-F985-A9B7-04B598B2401F}"/>
              </a:ext>
            </a:extLst>
          </p:cNvPr>
          <p:cNvSpPr/>
          <p:nvPr/>
        </p:nvSpPr>
        <p:spPr>
          <a:xfrm>
            <a:off x="642564" y="784425"/>
            <a:ext cx="3505200" cy="965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진입장벽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: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 보통</a:t>
            </a:r>
            <a:endParaRPr lang="ko-KR">
              <a:solidFill>
                <a:schemeClr val="tx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선호도: 높음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소요시간: 보통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619D17-13F8-C94A-397C-F9D9AF0F1BA7}"/>
              </a:ext>
            </a:extLst>
          </p:cNvPr>
          <p:cNvSpPr/>
          <p:nvPr/>
        </p:nvSpPr>
        <p:spPr>
          <a:xfrm>
            <a:off x="1244544" y="224354"/>
            <a:ext cx="2214880" cy="558800"/>
          </a:xfrm>
          <a:prstGeom prst="rect">
            <a:avLst/>
          </a:prstGeom>
          <a:solidFill>
            <a:srgbClr val="B77D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i="1">
                <a:solidFill>
                  <a:schemeClr val="tx1"/>
                </a:solidFill>
                <a:latin typeface="Malgun Gothic"/>
                <a:ea typeface="Malgun Gothic"/>
              </a:rPr>
              <a:t>젬 </a:t>
            </a:r>
            <a:r>
              <a:rPr lang="en-US" sz="2000" b="1" i="1" err="1">
                <a:solidFill>
                  <a:schemeClr val="tx1"/>
                </a:solidFill>
                <a:latin typeface="Malgun Gothic"/>
                <a:ea typeface="Malgun Gothic"/>
              </a:rPr>
              <a:t>그랩</a:t>
            </a:r>
            <a:r>
              <a:rPr lang="en-US" altLang="ko-KR" sz="1600" b="1" i="1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17386-142D-9F4F-CF32-A96DF9E55AD4}"/>
              </a:ext>
            </a:extLst>
          </p:cNvPr>
          <p:cNvSpPr txBox="1"/>
          <p:nvPr/>
        </p:nvSpPr>
        <p:spPr>
          <a:xfrm>
            <a:off x="5669279" y="4809489"/>
            <a:ext cx="580517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ea typeface="+mn-lt"/>
                <a:cs typeface="+mn-lt"/>
              </a:rPr>
              <a:t>https://catholicgamereviews.com/brawl-stars/</a:t>
            </a:r>
            <a:endParaRPr lang="ko-KR">
              <a:ea typeface="+mn-lt"/>
              <a:cs typeface="+mn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FF0674-8B39-2E03-0DBE-616CE64E1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25946"/>
            <a:ext cx="609600" cy="553947"/>
          </a:xfrm>
          <a:prstGeom prst="rect">
            <a:avLst/>
          </a:prstGeom>
        </p:spPr>
      </p:pic>
      <p:pic>
        <p:nvPicPr>
          <p:cNvPr id="2" name="그림 1" descr="스크린샷, PC 게임, 비디오 게임 소프트웨어, 보라색이(가) 표시된 사진&#10;&#10;자동 생성된 설명">
            <a:extLst>
              <a:ext uri="{FF2B5EF4-FFF2-40B4-BE49-F238E27FC236}">
                <a16:creationId xmlns:a16="http://schemas.microsoft.com/office/drawing/2014/main" id="{9FE56638-775A-606B-2823-C7D9051A9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956032"/>
            <a:ext cx="6106160" cy="38080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D0E319A-F8C2-29C2-055B-A87AB3A7E688}"/>
              </a:ext>
            </a:extLst>
          </p:cNvPr>
          <p:cNvSpPr/>
          <p:nvPr/>
        </p:nvSpPr>
        <p:spPr>
          <a:xfrm>
            <a:off x="642564" y="2592905"/>
            <a:ext cx="4775200" cy="16662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팀전인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3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VS 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3</a:t>
            </a:r>
            <a:r>
              <a:rPr lang="ko-KR" altLang="en-US" sz="1600" dirty="0" err="1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으로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진행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. </a:t>
            </a:r>
            <a:r>
              <a:rPr 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신규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유저는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</a:t>
            </a:r>
            <a:r>
              <a:rPr 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주로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</a:t>
            </a:r>
            <a:endParaRPr lang="ko-KR" altLang="en-US" dirty="0">
              <a:solidFill>
                <a:schemeClr val="tx1"/>
              </a:solidFill>
            </a:endParaRPr>
          </a:p>
          <a:p>
            <a:pPr algn="ctr"/>
            <a:r>
              <a:rPr 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팀이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</a:t>
            </a:r>
            <a:r>
              <a:rPr lang="ko-KR" sz="1600" dirty="0" err="1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젬을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</a:t>
            </a:r>
            <a:r>
              <a:rPr 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더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</a:t>
            </a:r>
            <a:r>
              <a:rPr 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많이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</a:t>
            </a:r>
            <a:r>
              <a:rPr 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가지고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</a:t>
            </a:r>
            <a:r>
              <a:rPr 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있는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</a:t>
            </a:r>
            <a:r>
              <a:rPr 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동안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</a:t>
            </a:r>
            <a:endParaRPr lang="en-US" altLang="ko-KR" dirty="0">
              <a:solidFill>
                <a:schemeClr val="tx1"/>
              </a:solidFill>
              <a:latin typeface="Calibri" panose="020F0502020204030204"/>
              <a:ea typeface="Calibri" panose="020F0502020204030204"/>
              <a:cs typeface="Calibri"/>
            </a:endParaRPr>
          </a:p>
          <a:p>
            <a:pPr algn="ctr"/>
            <a:r>
              <a:rPr 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도망치거나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</a:t>
            </a:r>
            <a:r>
              <a:rPr 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버티는데 주력한다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.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또한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플레이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altLang="ko-KR" dirty="0">
              <a:solidFill>
                <a:schemeClr val="tx1"/>
              </a:solidFill>
              <a:latin typeface="Calibri" panose="020F0502020204030204"/>
              <a:ea typeface="Calibri"/>
              <a:cs typeface="Calibri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할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수록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팀원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한명에게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보석을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몰아주거나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가장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dirty="0">
              <a:solidFill>
                <a:schemeClr val="tx1"/>
              </a:solidFill>
              <a:latin typeface="Calibri" panose="020F0502020204030204"/>
              <a:ea typeface="Calibri"/>
              <a:cs typeface="Calibri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Malgun Gothic"/>
                <a:ea typeface="Malgun Gothic"/>
              </a:rPr>
              <a:t>보석이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600" dirty="0" err="1">
                <a:solidFill>
                  <a:schemeClr val="tx1"/>
                </a:solidFill>
                <a:latin typeface="Malgun Gothic"/>
                <a:ea typeface="Malgun Gothic"/>
              </a:rPr>
              <a:t>많은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적을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600" dirty="0" err="1">
                <a:solidFill>
                  <a:schemeClr val="tx1"/>
                </a:solidFill>
                <a:latin typeface="Malgun Gothic"/>
                <a:ea typeface="Malgun Gothic"/>
              </a:rPr>
              <a:t>집중적으로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노리는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등의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altLang="ko-KR" dirty="0">
              <a:solidFill>
                <a:schemeClr val="tx1"/>
              </a:solidFill>
              <a:latin typeface="Calibri" panose="020F0502020204030204"/>
              <a:ea typeface="Calibri"/>
              <a:cs typeface="Calibri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전략을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600" dirty="0" err="1">
                <a:solidFill>
                  <a:schemeClr val="tx1"/>
                </a:solidFill>
                <a:latin typeface="Malgun Gothic"/>
                <a:ea typeface="Malgun Gothic"/>
              </a:rPr>
              <a:t>세우게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된다</a:t>
            </a:r>
            <a:r>
              <a:rPr lang="en-US" sz="1600" dirty="0">
                <a:solidFill>
                  <a:schemeClr val="tx1"/>
                </a:solidFill>
                <a:latin typeface="Malgun Gothic"/>
                <a:ea typeface="Malgun Gothic"/>
              </a:rPr>
              <a:t>.</a:t>
            </a:r>
            <a:endParaRPr lang="en-US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4970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7C60221-A6B6-F78A-C001-E45CC1E11E8F}"/>
              </a:ext>
            </a:extLst>
          </p:cNvPr>
          <p:cNvSpPr txBox="1"/>
          <p:nvPr/>
        </p:nvSpPr>
        <p:spPr>
          <a:xfrm>
            <a:off x="1838960" y="2600960"/>
            <a:ext cx="22758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ea typeface="+mn-lt"/>
                <a:cs typeface="+mn-lt"/>
              </a:rPr>
              <a:t>https://brawlstarsup.com/game-modes/gem-grab/</a:t>
            </a:r>
            <a:endParaRPr lang="ko-KR" dirty="0">
              <a:ea typeface="+mn-lt"/>
              <a:cs typeface="+mn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A00E81-51F4-0AAD-C9AA-C587E9EAF546}"/>
              </a:ext>
            </a:extLst>
          </p:cNvPr>
          <p:cNvSpPr/>
          <p:nvPr/>
        </p:nvSpPr>
        <p:spPr>
          <a:xfrm>
            <a:off x="645104" y="2601794"/>
            <a:ext cx="1198880" cy="375920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Malgun Gothic"/>
                <a:ea typeface="Malgun Gothic"/>
              </a:rPr>
              <a:t>게임모드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588B6D-AAC6-E5A4-4C95-38E99652330A}"/>
              </a:ext>
            </a:extLst>
          </p:cNvPr>
          <p:cNvSpPr/>
          <p:nvPr/>
        </p:nvSpPr>
        <p:spPr>
          <a:xfrm>
            <a:off x="1244544" y="224354"/>
            <a:ext cx="2214880" cy="558800"/>
          </a:xfrm>
          <a:prstGeom prst="rect">
            <a:avLst/>
          </a:prstGeom>
          <a:solidFill>
            <a:srgbClr val="B77D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i="1">
                <a:solidFill>
                  <a:schemeClr val="tx1"/>
                </a:solidFill>
                <a:latin typeface="Malgun Gothic"/>
                <a:ea typeface="Malgun Gothic"/>
              </a:rPr>
              <a:t>젬 </a:t>
            </a:r>
            <a:r>
              <a:rPr lang="en-US" sz="2000" b="1" i="1" err="1">
                <a:solidFill>
                  <a:schemeClr val="tx1"/>
                </a:solidFill>
                <a:latin typeface="Malgun Gothic"/>
                <a:ea typeface="Malgun Gothic"/>
              </a:rPr>
              <a:t>그랩</a:t>
            </a:r>
            <a:r>
              <a:rPr lang="en-US" altLang="ko-KR" sz="1600" b="1" i="1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72545B-593A-F68B-B526-9E2349A54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25946"/>
            <a:ext cx="609600" cy="553947"/>
          </a:xfrm>
          <a:prstGeom prst="rect">
            <a:avLst/>
          </a:prstGeom>
        </p:spPr>
      </p:pic>
      <p:pic>
        <p:nvPicPr>
          <p:cNvPr id="7" name="그림 6" descr="바이올렛색, 마젠타, 스크린샷, 핑크이(가) 표시된 사진&#10;&#10;자동 생성된 설명">
            <a:extLst>
              <a:ext uri="{FF2B5EF4-FFF2-40B4-BE49-F238E27FC236}">
                <a16:creationId xmlns:a16="http://schemas.microsoft.com/office/drawing/2014/main" id="{B1D96731-7BF0-71B4-8C7C-5C10AFAF0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944635"/>
            <a:ext cx="3373120" cy="16667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46CB57-9568-CF2B-81FA-807F7DEEB655}"/>
              </a:ext>
            </a:extLst>
          </p:cNvPr>
          <p:cNvSpPr/>
          <p:nvPr/>
        </p:nvSpPr>
        <p:spPr>
          <a:xfrm>
            <a:off x="8315904" y="2601794"/>
            <a:ext cx="1666240" cy="396240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Malgun Gothic"/>
                <a:ea typeface="Malgun Gothic"/>
              </a:rPr>
              <a:t>오브젝트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EA91F2-C0CE-6833-CFE0-CB32B0A3F2DF}"/>
              </a:ext>
            </a:extLst>
          </p:cNvPr>
          <p:cNvSpPr txBox="1"/>
          <p:nvPr/>
        </p:nvSpPr>
        <p:spPr>
          <a:xfrm>
            <a:off x="9977120" y="2438400"/>
            <a:ext cx="221488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ea typeface="+mn-lt"/>
                <a:cs typeface="+mn-lt"/>
              </a:rPr>
              <a:t>https://www.reddit.com/media?url=https%3A%2F%2Fi.redd.it%2Fa2anu8h1yz251.png</a:t>
            </a:r>
            <a:endParaRPr lang="ko-KR" altLang="en-US" sz="1000" dirty="0"/>
          </a:p>
        </p:txBody>
      </p:sp>
      <p:pic>
        <p:nvPicPr>
          <p:cNvPr id="21" name="그림 20" descr="스크린샷, 만화 영화, 바이올렛색, 가구이(가) 표시된 사진&#10;&#10;자동 생성된 설명">
            <a:extLst>
              <a:ext uri="{FF2B5EF4-FFF2-40B4-BE49-F238E27FC236}">
                <a16:creationId xmlns:a16="http://schemas.microsoft.com/office/drawing/2014/main" id="{6CB8100F-88AB-AAFE-B79E-249C2627D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880" y="788035"/>
            <a:ext cx="1666240" cy="18173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07C8CB-5AA5-CC2A-2E73-2D4D102F1207}"/>
              </a:ext>
            </a:extLst>
          </p:cNvPr>
          <p:cNvSpPr txBox="1"/>
          <p:nvPr/>
        </p:nvSpPr>
        <p:spPr>
          <a:xfrm>
            <a:off x="2590800" y="5943600"/>
            <a:ext cx="234696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ea typeface="+mn-lt"/>
                <a:cs typeface="+mn-lt"/>
              </a:rPr>
              <a:t>https://www.playoholic.com/how-to-win-the-gem-grab-event-in-brawl-stars-tips-and-hints/</a:t>
            </a:r>
            <a:endParaRPr lang="ko-KR" dirty="0">
              <a:ea typeface="+mn-lt"/>
              <a:cs typeface="+mn-lt"/>
            </a:endParaRPr>
          </a:p>
        </p:txBody>
      </p:sp>
      <p:pic>
        <p:nvPicPr>
          <p:cNvPr id="24" name="그림 23" descr="스크린샷, PC 게임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4FE81F60-E872-0390-AB78-0D882009A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" y="3506002"/>
            <a:ext cx="3870960" cy="243679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A40A59-DF01-862B-81E4-CC04D77360FE}"/>
              </a:ext>
            </a:extLst>
          </p:cNvPr>
          <p:cNvSpPr/>
          <p:nvPr/>
        </p:nvSpPr>
        <p:spPr>
          <a:xfrm>
            <a:off x="645104" y="5944434"/>
            <a:ext cx="1950720" cy="396240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Malgun Gothic"/>
                <a:ea typeface="Malgun Gothic"/>
              </a:rPr>
              <a:t>젬 </a:t>
            </a:r>
            <a:r>
              <a:rPr lang="en-US" altLang="ko-KR" sz="1600" b="1" dirty="0" err="1">
                <a:solidFill>
                  <a:schemeClr val="tx1"/>
                </a:solidFill>
                <a:latin typeface="Malgun Gothic"/>
                <a:ea typeface="Malgun Gothic"/>
              </a:rPr>
              <a:t>그랩+브롤러</a:t>
            </a:r>
          </a:p>
        </p:txBody>
      </p:sp>
      <p:pic>
        <p:nvPicPr>
          <p:cNvPr id="29" name="그림 28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3AD334D6-76FB-C2F0-9D5B-B9C4E14C5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040" y="3496099"/>
            <a:ext cx="1158240" cy="1217082"/>
          </a:xfrm>
          <a:prstGeom prst="rect">
            <a:avLst/>
          </a:prstGeom>
        </p:spPr>
      </p:pic>
      <p:pic>
        <p:nvPicPr>
          <p:cNvPr id="31" name="그림 30" descr="만화 영화, 클립아트, 애니메이션, 일러스트레이션이(가) 표시된 사진&#10;&#10;자동 생성된 설명">
            <a:extLst>
              <a:ext uri="{FF2B5EF4-FFF2-40B4-BE49-F238E27FC236}">
                <a16:creationId xmlns:a16="http://schemas.microsoft.com/office/drawing/2014/main" id="{78EDF80C-80F5-808F-4A6C-F17F2FB4B1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2137" y="3498850"/>
            <a:ext cx="1152525" cy="1160780"/>
          </a:xfrm>
          <a:prstGeom prst="rect">
            <a:avLst/>
          </a:prstGeom>
        </p:spPr>
      </p:pic>
      <p:pic>
        <p:nvPicPr>
          <p:cNvPr id="33" name="그림 32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FC756267-3DFE-047A-5D1C-835B52CF29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7230" y="4676140"/>
            <a:ext cx="1165860" cy="1214120"/>
          </a:xfrm>
          <a:prstGeom prst="rect">
            <a:avLst/>
          </a:prstGeom>
        </p:spPr>
      </p:pic>
      <p:pic>
        <p:nvPicPr>
          <p:cNvPr id="35" name="그림 34" descr="만화 영화, 원, 클립아트, 다채로움이(가) 표시된 사진&#10;&#10;자동 생성된 설명">
            <a:extLst>
              <a:ext uri="{FF2B5EF4-FFF2-40B4-BE49-F238E27FC236}">
                <a16:creationId xmlns:a16="http://schemas.microsoft.com/office/drawing/2014/main" id="{C234D145-37FD-2AA2-E18B-14A71157F2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8010" y="4678045"/>
            <a:ext cx="1160780" cy="12103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DC279FA-DB6F-B190-BB53-3AB28CEB2DAD}"/>
              </a:ext>
            </a:extLst>
          </p:cNvPr>
          <p:cNvSpPr/>
          <p:nvPr/>
        </p:nvSpPr>
        <p:spPr>
          <a:xfrm>
            <a:off x="4015684" y="1140025"/>
            <a:ext cx="3870960" cy="1473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게임사는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신규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유저가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브롤스타즈에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endParaRPr lang="ko-KR" sz="1400">
              <a:solidFill>
                <a:schemeClr val="tx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어느정도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적응을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상태에서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가장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인기있는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endParaRPr lang="ko-KR" sz="1400">
              <a:solidFill>
                <a:schemeClr val="tx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모드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중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하나인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젬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그랩을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제공한다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. </a:t>
            </a:r>
            <a:endParaRPr lang="ko-KR" sz="1400">
              <a:solidFill>
                <a:schemeClr val="tx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브롤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볼처럼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3 VS 3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팀전이지만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공을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넣는게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endParaRPr lang="ko-KR" sz="1400">
              <a:solidFill>
                <a:schemeClr val="tx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아닌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적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견제와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보석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지키기에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특화되어있어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endParaRPr lang="ko-KR" sz="1400">
              <a:solidFill>
                <a:schemeClr val="tx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진입장벽이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낮다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+mn-lt"/>
              </a:rPr>
              <a:t>.</a:t>
            </a:r>
            <a:endParaRPr lang="ko-KR" sz="1400">
              <a:solidFill>
                <a:schemeClr val="tx1"/>
              </a:solidFill>
              <a:latin typeface="Malgun Gothic"/>
              <a:ea typeface="Malgun Gothic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6B8E82-5C95-C717-2961-931A90CC7996}"/>
              </a:ext>
            </a:extLst>
          </p:cNvPr>
          <p:cNvSpPr/>
          <p:nvPr/>
        </p:nvSpPr>
        <p:spPr>
          <a:xfrm>
            <a:off x="9979604" y="1140025"/>
            <a:ext cx="1940560" cy="13309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신규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유저는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altLang="ko-KR" sz="1400" dirty="0" err="1">
                <a:solidFill>
                  <a:schemeClr val="tx1"/>
                </a:solidFill>
                <a:latin typeface="Malgun Gothic"/>
                <a:ea typeface="Malgun Gothic"/>
              </a:rPr>
              <a:t>주로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ko-KR" dirty="0">
              <a:solidFill>
                <a:schemeClr val="tx1"/>
              </a:solidFill>
              <a:latin typeface="Malgun Gothic"/>
              <a:ea typeface="Malgun Gothic"/>
              <a:cs typeface="Calibri" panose="020F0502020204030204"/>
            </a:endParaRP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Malgun Gothic"/>
                <a:ea typeface="Malgun Gothic"/>
              </a:rPr>
              <a:t>젬을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많이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400" dirty="0" err="1">
                <a:solidFill>
                  <a:schemeClr val="tx1"/>
                </a:solidFill>
                <a:latin typeface="Malgun Gothic"/>
                <a:ea typeface="Malgun Gothic"/>
              </a:rPr>
              <a:t>모으고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altLang="ko-KR">
              <a:solidFill>
                <a:schemeClr val="tx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일정시간동안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지키기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위한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전략을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>
              <a:solidFill>
                <a:schemeClr val="tx1"/>
              </a:solidFill>
              <a:latin typeface="Malgun Gothic"/>
              <a:ea typeface="Calibri"/>
              <a:cs typeface="Calibri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세운다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.</a:t>
            </a:r>
            <a:endParaRPr lang="en-US" dirty="0">
              <a:solidFill>
                <a:schemeClr val="tx1"/>
              </a:solidFill>
              <a:latin typeface="Malgun Gothic"/>
              <a:ea typeface="Calibri"/>
              <a:cs typeface="Calibri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01337E-13DB-50FF-4D98-871BDEC6582B}"/>
              </a:ext>
            </a:extLst>
          </p:cNvPr>
          <p:cNvSpPr/>
          <p:nvPr/>
        </p:nvSpPr>
        <p:spPr>
          <a:xfrm>
            <a:off x="6830004" y="4675705"/>
            <a:ext cx="3870960" cy="1270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신규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유저는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젬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그랩이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해금되는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ko-KR" sz="1400">
              <a:solidFill>
                <a:schemeClr val="tx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시점에서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3~4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명의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브롤러를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보유하게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된다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.</a:t>
            </a:r>
            <a:endParaRPr lang="ko-KR" sz="1400">
              <a:solidFill>
                <a:schemeClr val="tx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대다수의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브롤러가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활약하기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좋은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모드이므로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유저는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젬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그랩에서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가지고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altLang="ko-KR">
              <a:solidFill>
                <a:schemeClr val="tx1"/>
              </a:solidFill>
              <a:latin typeface="Malgun Gothic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있는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Malgun Gothic"/>
              </a:rPr>
              <a:t>브롤러들로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게임을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즐길 수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있다</a:t>
            </a:r>
            <a:r>
              <a:rPr 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.</a:t>
            </a:r>
            <a:endParaRPr lang="en-US">
              <a:solidFill>
                <a:schemeClr val="tx1"/>
              </a:solidFill>
              <a:latin typeface="Malgun Gothic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786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638D58-213C-381E-2345-7F7669BCD047}"/>
              </a:ext>
            </a:extLst>
          </p:cNvPr>
          <p:cNvSpPr/>
          <p:nvPr/>
        </p:nvSpPr>
        <p:spPr>
          <a:xfrm>
            <a:off x="2768544" y="2835474"/>
            <a:ext cx="2225040" cy="528320"/>
          </a:xfrm>
          <a:prstGeom prst="rect">
            <a:avLst/>
          </a:prstGeom>
          <a:solidFill>
            <a:srgbClr val="B77D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 b="1" i="1" dirty="0">
                <a:solidFill>
                  <a:schemeClr val="tx1"/>
                </a:solidFill>
                <a:latin typeface="Malgun Gothic"/>
                <a:ea typeface="Malgun Gothic"/>
              </a:rPr>
              <a:t>젬 </a:t>
            </a:r>
            <a:r>
              <a:rPr lang="en-US" altLang="ko-KR" sz="2000" b="1" i="1" dirty="0" err="1">
                <a:solidFill>
                  <a:schemeClr val="tx1"/>
                </a:solidFill>
                <a:latin typeface="Malgun Gothic"/>
                <a:ea typeface="Malgun Gothic"/>
              </a:rPr>
              <a:t>그랩</a:t>
            </a:r>
            <a:r>
              <a:rPr lang="en-US" altLang="ko-KR" sz="1600" b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4EDE7D-AEDD-3F8B-46CD-2558866DF89A}"/>
              </a:ext>
            </a:extLst>
          </p:cNvPr>
          <p:cNvSpPr/>
          <p:nvPr/>
        </p:nvSpPr>
        <p:spPr>
          <a:xfrm>
            <a:off x="2768544" y="2307154"/>
            <a:ext cx="2225040" cy="528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 b="1" i="1" dirty="0" err="1">
                <a:solidFill>
                  <a:schemeClr val="tx1"/>
                </a:solidFill>
                <a:latin typeface="Malgun Gothic"/>
                <a:ea typeface="Malgun Gothic"/>
              </a:rPr>
              <a:t>브롤</a:t>
            </a:r>
            <a:r>
              <a:rPr lang="en-US" altLang="ko-KR" sz="2000" b="1" i="1" dirty="0">
                <a:solidFill>
                  <a:schemeClr val="tx1"/>
                </a:solidFill>
                <a:latin typeface="Malgun Gothic"/>
                <a:ea typeface="Malgun Gothic"/>
              </a:rPr>
              <a:t> 볼 </a:t>
            </a:r>
            <a:r>
              <a:rPr lang="en-US" altLang="ko-KR" sz="1600" b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1E690F-82A3-3551-5693-E9FEEF8169AF}"/>
              </a:ext>
            </a:extLst>
          </p:cNvPr>
          <p:cNvSpPr/>
          <p:nvPr/>
        </p:nvSpPr>
        <p:spPr>
          <a:xfrm>
            <a:off x="2768544" y="1717874"/>
            <a:ext cx="2235200" cy="5689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 b="1" i="1" dirty="0" err="1">
                <a:solidFill>
                  <a:schemeClr val="tx1"/>
                </a:solidFill>
                <a:latin typeface="Malgun Gothic"/>
                <a:ea typeface="Malgun Gothic"/>
              </a:rPr>
              <a:t>쇼다운</a:t>
            </a:r>
            <a:r>
              <a:rPr lang="en-US" altLang="ko-KR" sz="1600" b="1" i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</a:p>
        </p:txBody>
      </p:sp>
      <p:pic>
        <p:nvPicPr>
          <p:cNvPr id="6" name="그림 5" descr="클립아트, 상징, 로고, 그래픽이(가) 표시된 사진&#10;&#10;자동 생성된 설명">
            <a:extLst>
              <a:ext uri="{FF2B5EF4-FFF2-40B4-BE49-F238E27FC236}">
                <a16:creationId xmlns:a16="http://schemas.microsoft.com/office/drawing/2014/main" id="{9261FE8C-4EB9-4FBE-EEA7-52A4FE03F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0" y="1719757"/>
            <a:ext cx="599440" cy="563526"/>
          </a:xfrm>
          <a:prstGeom prst="rect">
            <a:avLst/>
          </a:prstGeom>
        </p:spPr>
      </p:pic>
      <p:pic>
        <p:nvPicPr>
          <p:cNvPr id="9" name="그림 8" descr="그래픽, 원, 클립아트, 그래픽 디자인이(가) 표시된 사진&#10;&#10;자동 생성된 설명">
            <a:extLst>
              <a:ext uri="{FF2B5EF4-FFF2-40B4-BE49-F238E27FC236}">
                <a16:creationId xmlns:a16="http://schemas.microsoft.com/office/drawing/2014/main" id="{661A5CAF-E69D-4F06-5F34-37E12C37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20" y="2310567"/>
            <a:ext cx="609600" cy="5198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373CBA-D6BE-BB6F-E6EE-4A543B69B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080" y="2837066"/>
            <a:ext cx="619760" cy="523467"/>
          </a:xfrm>
          <a:prstGeom prst="rect">
            <a:avLst/>
          </a:prstGeom>
        </p:spPr>
      </p:pic>
      <p:pic>
        <p:nvPicPr>
          <p:cNvPr id="13" name="그림 12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E61D6BC6-4F7E-C49F-F336-B8530F887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1301539"/>
            <a:ext cx="1158240" cy="1217082"/>
          </a:xfrm>
          <a:prstGeom prst="rect">
            <a:avLst/>
          </a:prstGeom>
        </p:spPr>
      </p:pic>
      <p:pic>
        <p:nvPicPr>
          <p:cNvPr id="15" name="그림 14" descr="만화 영화, 클립아트, 애니메이션, 일러스트레이션이(가) 표시된 사진&#10;&#10;자동 생성된 설명">
            <a:extLst>
              <a:ext uri="{FF2B5EF4-FFF2-40B4-BE49-F238E27FC236}">
                <a16:creationId xmlns:a16="http://schemas.microsoft.com/office/drawing/2014/main" id="{D4FA8C61-0C16-4165-7F12-2565B05BA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1097" y="1304290"/>
            <a:ext cx="1152525" cy="1160780"/>
          </a:xfrm>
          <a:prstGeom prst="rect">
            <a:avLst/>
          </a:prstGeom>
        </p:spPr>
      </p:pic>
      <p:pic>
        <p:nvPicPr>
          <p:cNvPr id="17" name="그림 16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EEADE5DC-3897-09C8-26E4-B67DC61A3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6190" y="2481580"/>
            <a:ext cx="1165860" cy="1214120"/>
          </a:xfrm>
          <a:prstGeom prst="rect">
            <a:avLst/>
          </a:prstGeom>
        </p:spPr>
      </p:pic>
      <p:pic>
        <p:nvPicPr>
          <p:cNvPr id="19" name="그림 18" descr="만화 영화, 원, 클립아트, 다채로움이(가) 표시된 사진&#10;&#10;자동 생성된 설명">
            <a:extLst>
              <a:ext uri="{FF2B5EF4-FFF2-40B4-BE49-F238E27FC236}">
                <a16:creationId xmlns:a16="http://schemas.microsoft.com/office/drawing/2014/main" id="{5F935BF9-7B62-06A3-CF29-6A663BBED7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6970" y="2483485"/>
            <a:ext cx="1160780" cy="1210310"/>
          </a:xfrm>
          <a:prstGeom prst="rect">
            <a:avLst/>
          </a:prstGeom>
        </p:spPr>
      </p:pic>
      <p:sp>
        <p:nvSpPr>
          <p:cNvPr id="20" name="더하기 기호 19">
            <a:extLst>
              <a:ext uri="{FF2B5EF4-FFF2-40B4-BE49-F238E27FC236}">
                <a16:creationId xmlns:a16="http://schemas.microsoft.com/office/drawing/2014/main" id="{7BD5DEC8-D29B-BBAE-7C89-59C3062A5B0D}"/>
              </a:ext>
            </a:extLst>
          </p:cNvPr>
          <p:cNvSpPr/>
          <p:nvPr/>
        </p:nvSpPr>
        <p:spPr>
          <a:xfrm>
            <a:off x="5369559" y="1592580"/>
            <a:ext cx="1981200" cy="1849120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FD78216-804E-E32E-FE4D-F0D4FDF76719}"/>
              </a:ext>
            </a:extLst>
          </p:cNvPr>
          <p:cNvSpPr/>
          <p:nvPr/>
        </p:nvSpPr>
        <p:spPr>
          <a:xfrm>
            <a:off x="2169104" y="4146114"/>
            <a:ext cx="7762240" cy="1219200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Malgun Gothic"/>
                <a:ea typeface="Malgun Gothic"/>
              </a:rPr>
              <a:t>신규</a:t>
            </a:r>
            <a:r>
              <a:rPr 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600" b="1" dirty="0" err="1">
                <a:solidFill>
                  <a:schemeClr val="tx1"/>
                </a:solidFill>
                <a:latin typeface="Malgun Gothic"/>
                <a:ea typeface="Malgun Gothic"/>
              </a:rPr>
              <a:t>유저는</a:t>
            </a:r>
            <a:r>
              <a:rPr 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b="1" dirty="0" err="1">
                <a:solidFill>
                  <a:schemeClr val="tx1"/>
                </a:solidFill>
                <a:latin typeface="Malgun Gothic"/>
                <a:ea typeface="Malgun Gothic"/>
              </a:rPr>
              <a:t>배틀로얄</a:t>
            </a:r>
            <a:r>
              <a:rPr lang="ko-KR" alt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 방식인</a:t>
            </a:r>
            <a:r>
              <a:rPr 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쇼다운과</a:t>
            </a:r>
            <a:r>
              <a:rPr 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b="1" dirty="0" err="1">
                <a:solidFill>
                  <a:schemeClr val="tx1"/>
                </a:solidFill>
                <a:latin typeface="Malgun Gothic"/>
                <a:ea typeface="Malgun Gothic"/>
              </a:rPr>
              <a:t>팀전인</a:t>
            </a:r>
            <a:r>
              <a:rPr 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b="1" dirty="0" err="1">
                <a:solidFill>
                  <a:schemeClr val="tx1"/>
                </a:solidFill>
                <a:latin typeface="Malgun Gothic"/>
                <a:ea typeface="Malgun Gothic"/>
              </a:rPr>
              <a:t>브롤</a:t>
            </a:r>
            <a:r>
              <a:rPr 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볼</a:t>
            </a:r>
            <a:r>
              <a:rPr 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및</a:t>
            </a:r>
            <a:r>
              <a:rPr 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b="1" dirty="0" err="1">
                <a:solidFill>
                  <a:schemeClr val="tx1"/>
                </a:solidFill>
                <a:latin typeface="Malgun Gothic"/>
                <a:ea typeface="Malgun Gothic"/>
              </a:rPr>
              <a:t>젬</a:t>
            </a:r>
            <a:r>
              <a:rPr 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b="1" dirty="0" err="1">
                <a:solidFill>
                  <a:schemeClr val="tx1"/>
                </a:solidFill>
                <a:latin typeface="Malgun Gothic"/>
                <a:ea typeface="Malgun Gothic"/>
              </a:rPr>
              <a:t>그랩을</a:t>
            </a:r>
            <a:r>
              <a:rPr lang="ko-KR" alt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 플레이 </a:t>
            </a:r>
            <a:endParaRPr lang="en-US" altLang="ko-KR" sz="1600" dirty="0">
              <a:solidFill>
                <a:schemeClr val="tx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하고 난 시점에서</a:t>
            </a:r>
            <a:r>
              <a:rPr 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b="1" dirty="0" err="1">
                <a:solidFill>
                  <a:schemeClr val="tx1"/>
                </a:solidFill>
                <a:latin typeface="Malgun Gothic"/>
                <a:ea typeface="Malgun Gothic"/>
              </a:rPr>
              <a:t>브롤스타즈에</a:t>
            </a:r>
            <a:r>
              <a:rPr 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완벽히</a:t>
            </a:r>
            <a:r>
              <a:rPr 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적응하여 본격적인 재미를 느끼게 된다</a:t>
            </a:r>
            <a:r>
              <a:rPr lang="en-US" altLang="ko-KR" sz="1600" b="1" dirty="0">
                <a:solidFill>
                  <a:schemeClr val="tx1"/>
                </a:solidFill>
                <a:latin typeface="Malgun Gothic"/>
                <a:ea typeface="Malgun Gothic"/>
              </a:rPr>
              <a:t>.</a:t>
            </a:r>
            <a:r>
              <a:rPr lang="ko-KR" alt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altLang="ko-KR" sz="1600">
              <a:solidFill>
                <a:schemeClr val="tx1"/>
              </a:solidFill>
              <a:latin typeface="Malgun Gothic"/>
              <a:ea typeface="Malgun Gothic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나아가</a:t>
            </a:r>
            <a:r>
              <a:rPr 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en-US" sz="1600" b="1" err="1">
                <a:solidFill>
                  <a:schemeClr val="tx1"/>
                </a:solidFill>
                <a:latin typeface="Malgun Gothic"/>
                <a:ea typeface="Malgun Gothic"/>
              </a:rPr>
              <a:t>지속적으로</a:t>
            </a:r>
            <a:r>
              <a:rPr 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플레이하면서</a:t>
            </a:r>
            <a:r>
              <a:rPr 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 새</a:t>
            </a:r>
            <a:r>
              <a:rPr lang="ko-KR" alt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로운</a:t>
            </a:r>
            <a:r>
              <a:rPr 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b="1" err="1">
                <a:solidFill>
                  <a:schemeClr val="tx1"/>
                </a:solidFill>
                <a:latin typeface="Malgun Gothic"/>
                <a:ea typeface="Malgun Gothic"/>
              </a:rPr>
              <a:t>브롤러와</a:t>
            </a:r>
            <a:r>
              <a:rPr lang="ko-KR" altLang="en-US" sz="1600" b="1" dirty="0">
                <a:solidFill>
                  <a:schemeClr val="tx1"/>
                </a:solidFill>
                <a:latin typeface="Malgun Gothic"/>
                <a:ea typeface="Malgun Gothic"/>
              </a:rPr>
              <a:t> 게임 모드를 해금하게 된다</a:t>
            </a:r>
            <a:r>
              <a:rPr lang="en-US" altLang="ko-KR" sz="1600" b="1" dirty="0">
                <a:solidFill>
                  <a:schemeClr val="tx1"/>
                </a:solidFill>
                <a:latin typeface="Malgun Gothic"/>
                <a:ea typeface="Malgun Gothic"/>
              </a:rPr>
              <a:t>.</a:t>
            </a:r>
            <a:endParaRPr lang="en-US" sz="1600">
              <a:solidFill>
                <a:schemeClr val="tx1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0944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8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revision>898</cp:revision>
  <dcterms:created xsi:type="dcterms:W3CDTF">2023-09-15T05:18:20Z</dcterms:created>
  <dcterms:modified xsi:type="dcterms:W3CDTF">2023-10-03T16:23:57Z</dcterms:modified>
</cp:coreProperties>
</file>